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6">
  <p:sldMasterIdLst>
    <p:sldMasterId id="2147483793" r:id="rId1"/>
  </p:sldMasterIdLst>
  <p:notesMasterIdLst>
    <p:notesMasterId r:id="rId25"/>
  </p:notesMasterIdLst>
  <p:handoutMasterIdLst>
    <p:handoutMasterId r:id="rId26"/>
  </p:handoutMasterIdLst>
  <p:sldIdLst>
    <p:sldId id="476" r:id="rId2"/>
    <p:sldId id="460" r:id="rId3"/>
    <p:sldId id="461" r:id="rId4"/>
    <p:sldId id="462" r:id="rId5"/>
    <p:sldId id="463" r:id="rId6"/>
    <p:sldId id="489" r:id="rId7"/>
    <p:sldId id="490" r:id="rId8"/>
    <p:sldId id="491" r:id="rId9"/>
    <p:sldId id="492" r:id="rId10"/>
    <p:sldId id="493" r:id="rId11"/>
    <p:sldId id="485" r:id="rId12"/>
    <p:sldId id="486" r:id="rId13"/>
    <p:sldId id="487" r:id="rId14"/>
    <p:sldId id="473" r:id="rId15"/>
    <p:sldId id="472" r:id="rId16"/>
    <p:sldId id="484" r:id="rId17"/>
    <p:sldId id="488" r:id="rId18"/>
    <p:sldId id="483" r:id="rId19"/>
    <p:sldId id="494" r:id="rId20"/>
    <p:sldId id="495" r:id="rId21"/>
    <p:sldId id="496" r:id="rId22"/>
    <p:sldId id="498" r:id="rId23"/>
    <p:sldId id="497" r:id="rId24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A15D438-8FFC-47FB-A2C4-5127F827FDD7}">
          <p14:sldIdLst>
            <p14:sldId id="476"/>
            <p14:sldId id="460"/>
            <p14:sldId id="461"/>
            <p14:sldId id="462"/>
            <p14:sldId id="463"/>
            <p14:sldId id="489"/>
            <p14:sldId id="490"/>
            <p14:sldId id="491"/>
            <p14:sldId id="492"/>
            <p14:sldId id="493"/>
            <p14:sldId id="485"/>
            <p14:sldId id="486"/>
            <p14:sldId id="487"/>
            <p14:sldId id="473"/>
            <p14:sldId id="472"/>
            <p14:sldId id="484"/>
            <p14:sldId id="488"/>
            <p14:sldId id="483"/>
            <p14:sldId id="494"/>
            <p14:sldId id="495"/>
            <p14:sldId id="496"/>
            <p14:sldId id="498"/>
            <p14:sldId id="497"/>
          </p14:sldIdLst>
        </p14:section>
        <p14:section name="Untitled Section" id="{3A13849B-9343-4A77-9ECA-86B407B4D01B}">
          <p14:sldIdLst/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ELLE GEPPI" initials="MG" lastIdx="15" clrIdx="0"/>
  <p:cmAuthor id="1" name="JAYNE HAMMEN" initials="JH" lastIdx="10" clrIdx="1"/>
  <p:cmAuthor id="2" name="Corette Byrd" initials="CB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4A9C"/>
    <a:srgbClr val="FFD0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94" autoAdjust="0"/>
    <p:restoredTop sz="88439" autoAdjust="0"/>
  </p:normalViewPr>
  <p:slideViewPr>
    <p:cSldViewPr>
      <p:cViewPr>
        <p:scale>
          <a:sx n="70" d="100"/>
          <a:sy n="70" d="100"/>
        </p:scale>
        <p:origin x="-1060" y="20"/>
      </p:cViewPr>
      <p:guideLst>
        <p:guide orient="horz" pos="2064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78" tIns="46639" rIns="93278" bIns="4663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78" tIns="46639" rIns="93278" bIns="46639" rtlCol="0"/>
          <a:lstStyle>
            <a:lvl1pPr algn="r">
              <a:defRPr sz="1300"/>
            </a:lvl1pPr>
          </a:lstStyle>
          <a:p>
            <a:fld id="{CC16B254-F755-154D-86D8-705F3C585905}" type="datetimeFigureOut">
              <a:rPr lang="en-US" smtClean="0"/>
              <a:pPr/>
              <a:t>02/19/2015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78" tIns="46639" rIns="93278" bIns="4663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78" tIns="46639" rIns="93278" bIns="46639" rtlCol="0" anchor="b"/>
          <a:lstStyle>
            <a:lvl1pPr algn="r">
              <a:defRPr sz="1300"/>
            </a:lvl1pPr>
          </a:lstStyle>
          <a:p>
            <a:fld id="{D8B07BA0-83C1-274E-9BA1-643DFA6696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4873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78" tIns="46639" rIns="93278" bIns="4663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78" tIns="46639" rIns="93278" bIns="46639" rtlCol="0"/>
          <a:lstStyle>
            <a:lvl1pPr algn="r">
              <a:defRPr sz="1300"/>
            </a:lvl1pPr>
          </a:lstStyle>
          <a:p>
            <a:fld id="{70242358-85E2-2545-8677-79B1E11E6ECD}" type="datetimeFigureOut">
              <a:rPr lang="en-US" smtClean="0"/>
              <a:pPr/>
              <a:t>02/19/2015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78" tIns="46639" rIns="93278" bIns="4663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78" tIns="46639" rIns="93278" bIns="4663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78" tIns="46639" rIns="93278" bIns="4663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78" tIns="46639" rIns="93278" bIns="46639" rtlCol="0" anchor="b"/>
          <a:lstStyle>
            <a:lvl1pPr algn="r">
              <a:defRPr sz="1300"/>
            </a:lvl1pPr>
          </a:lstStyle>
          <a:p>
            <a:fld id="{7B898A01-842B-0042-9AB7-55364486B9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9035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B6360F-4697-4A9D-B4B3-243E36A2833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240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B6360F-4697-4A9D-B4B3-243E36A2833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286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B6360F-4697-4A9D-B4B3-243E36A2833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524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B6360F-4697-4A9D-B4B3-243E36A2833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297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6264308" y="8934334"/>
            <a:ext cx="557369" cy="18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 defTabSz="8747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747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747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747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74713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773D641B-6314-48DF-B344-4A681DDFC15A}" type="slidenum">
              <a:rPr lang="en-US" sz="1200"/>
              <a:pPr algn="r" eaLnBrk="1" hangingPunct="1"/>
              <a:t>18</a:t>
            </a:fld>
            <a:endParaRPr lang="en-US" sz="120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82638" y="581025"/>
            <a:ext cx="5462587" cy="4097338"/>
          </a:xfrm>
          <a:ln/>
        </p:spPr>
      </p:sp>
      <p:sp>
        <p:nvSpPr>
          <p:cNvPr id="7157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8744" y="5000320"/>
            <a:ext cx="5981562" cy="245573"/>
          </a:xfrm>
          <a:ln/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37253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797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60960" y="2438400"/>
            <a:ext cx="562356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943600" y="3048000"/>
            <a:ext cx="2971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943600" y="4267200"/>
            <a:ext cx="29718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026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9530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953000" y="4191000"/>
            <a:ext cx="32766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362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MS conten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prstGeom prst="rect">
            <a:avLst/>
          </a:prstGeom>
          <a:solidFill>
            <a:srgbClr val="084A9C"/>
          </a:solidFill>
          <a:effectLst>
            <a:outerShdw dist="76200" dir="5640000" algn="tl" rotWithShape="0">
              <a:srgbClr val="FFD00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844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MS conten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Placeholder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FFD004"/>
          </a:solidFill>
          <a:effectLst>
            <a:outerShdw dist="76200" dir="5640000" algn="tl" rotWithShape="0">
              <a:srgbClr val="084A9C"/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73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71B74-290C-40FB-BA5A-7CB392BF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9151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52F22-AF06-4FB1-8B68-41E3A56672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0216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kg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426" y="3148262"/>
            <a:ext cx="7242048" cy="36504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78" y="1527524"/>
            <a:ext cx="8989596" cy="1527160"/>
          </a:xfrm>
          <a:prstGeom prst="rect">
            <a:avLst/>
          </a:prstGeom>
          <a:solidFill>
            <a:srgbClr val="F2CD07"/>
          </a:solidFill>
          <a:effectLst/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74780" y="6443568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879" y="6461427"/>
            <a:ext cx="498642" cy="365125"/>
          </a:xfrm>
          <a:prstGeom prst="rect">
            <a:avLst/>
          </a:prstGeom>
        </p:spPr>
        <p:txBody>
          <a:bodyPr/>
          <a:lstStyle/>
          <a:p>
            <a:fld id="{39C3531D-B253-2543-B33C-943C155A8F9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2693988" y="3604418"/>
            <a:ext cx="5907087" cy="1604963"/>
          </a:xfrm>
        </p:spPr>
        <p:txBody>
          <a:bodyPr/>
          <a:lstStyle>
            <a:lvl1pPr>
              <a:defRPr sz="2800" b="1"/>
            </a:lvl1pPr>
            <a:lvl2pPr>
              <a:defRPr sz="2400"/>
            </a:lvl2pPr>
          </a:lstStyle>
          <a:p>
            <a:pPr marL="0" indent="0" algn="r">
              <a:buNone/>
            </a:pPr>
            <a:r>
              <a:rPr lang="en-US" dirty="0" smtClean="0">
                <a:solidFill>
                  <a:schemeClr val="bg1"/>
                </a:solidFill>
                <a:latin typeface="Myriad Pro" charset="0"/>
                <a:ea typeface="ＭＳ Ｐゴシック" charset="0"/>
                <a:cs typeface="ＭＳ Ｐゴシック" charset="0"/>
              </a:rPr>
              <a:t>Enter Name of Subtitle</a:t>
            </a:r>
          </a:p>
          <a:p>
            <a:pPr marL="400050" lvl="1" indent="0" algn="r">
              <a:buNone/>
            </a:pPr>
            <a:r>
              <a:rPr lang="en-US" dirty="0" smtClean="0">
                <a:solidFill>
                  <a:schemeClr val="bg1"/>
                </a:solidFill>
                <a:latin typeface="Myriad Pro" charset="0"/>
                <a:ea typeface="ＭＳ Ｐゴシック" charset="0"/>
                <a:cs typeface="ＭＳ Ｐゴシック" charset="0"/>
              </a:rPr>
              <a:t>Centers for Medicare &amp; Medicaid Services</a:t>
            </a:r>
            <a:endParaRPr lang="en-US" dirty="0">
              <a:solidFill>
                <a:schemeClr val="bg1"/>
              </a:solidFill>
              <a:latin typeface="Myriad Pro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4" name="Picture 13" descr="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2" y="3148262"/>
            <a:ext cx="1662832" cy="1147680"/>
          </a:xfrm>
          <a:prstGeom prst="rect">
            <a:avLst/>
          </a:prstGeom>
          <a:effectLst>
            <a:outerShdw blurRad="50800" dist="38100" dir="2700000" sx="49000" sy="49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6" descr="2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2" y="4406900"/>
            <a:ext cx="1662832" cy="1147680"/>
          </a:xfrm>
          <a:prstGeom prst="rect">
            <a:avLst/>
          </a:prstGeom>
          <a:effectLst>
            <a:outerShdw blurRad="50800" dist="38100" dir="2700000" sx="49000" sy="49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 descr="3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2" y="5650992"/>
            <a:ext cx="1662832" cy="1147680"/>
          </a:xfrm>
          <a:prstGeom prst="rect">
            <a:avLst/>
          </a:prstGeom>
          <a:effectLst>
            <a:outerShdw blurRad="50800" dist="38100" dir="2700000" sx="49000" sy="49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15723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8CCB384-F93C-4BE6-8E2B-FCC4FADC19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9596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212" y="406659"/>
            <a:ext cx="79555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212" y="1576853"/>
            <a:ext cx="3766176" cy="4368800"/>
          </a:xfrm>
        </p:spPr>
        <p:txBody>
          <a:bodyPr>
            <a:normAutofit/>
          </a:bodyPr>
          <a:lstStyle>
            <a:lvl1pPr marL="192024" indent="-192024">
              <a:lnSpc>
                <a:spcPct val="90000"/>
              </a:lnSpc>
              <a:defRPr sz="1600"/>
            </a:lvl1pPr>
            <a:lvl2pPr>
              <a:lnSpc>
                <a:spcPct val="80000"/>
              </a:lnSpc>
              <a:defRPr sz="1600"/>
            </a:lvl2pPr>
            <a:lvl3pPr>
              <a:lnSpc>
                <a:spcPct val="80000"/>
              </a:lnSpc>
              <a:defRPr sz="1600"/>
            </a:lvl3pPr>
            <a:lvl4pPr>
              <a:lnSpc>
                <a:spcPct val="80000"/>
              </a:lnSpc>
              <a:defRPr sz="1600"/>
            </a:lvl4pPr>
            <a:lvl5pPr>
              <a:lnSpc>
                <a:spcPct val="80000"/>
              </a:lnSpc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576853"/>
            <a:ext cx="4041775" cy="4368800"/>
          </a:xfrm>
        </p:spPr>
        <p:txBody>
          <a:bodyPr>
            <a:normAutofit/>
          </a:bodyPr>
          <a:lstStyle>
            <a:lvl1pPr marL="192024" indent="-192024">
              <a:lnSpc>
                <a:spcPct val="80000"/>
              </a:lnSpc>
              <a:defRPr sz="1600"/>
            </a:lvl1pPr>
            <a:lvl2pPr>
              <a:lnSpc>
                <a:spcPct val="80000"/>
              </a:lnSpc>
              <a:defRPr sz="1600"/>
            </a:lvl2pPr>
            <a:lvl3pPr>
              <a:lnSpc>
                <a:spcPct val="80000"/>
              </a:lnSpc>
              <a:defRPr sz="1600"/>
            </a:lvl3pPr>
            <a:lvl4pPr>
              <a:lnSpc>
                <a:spcPct val="80000"/>
              </a:lnSpc>
              <a:defRPr sz="1600"/>
            </a:lvl4pPr>
            <a:lvl5pPr>
              <a:lnSpc>
                <a:spcPct val="80000"/>
              </a:lnSpc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384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81000" y="2438400"/>
            <a:ext cx="5638800" cy="443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943600" y="3048000"/>
            <a:ext cx="2971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943600" y="4267200"/>
            <a:ext cx="29718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" y="2668067"/>
            <a:ext cx="5867401" cy="421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943600" y="3048000"/>
            <a:ext cx="2971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943600" y="4267200"/>
            <a:ext cx="2971800" cy="8382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" y="2668067"/>
            <a:ext cx="5867401" cy="421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pic>
        <p:nvPicPr>
          <p:cNvPr id="6" name="Picture 5" descr="srsplayingcardlore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" y="2514600"/>
            <a:ext cx="5615940" cy="4343400"/>
          </a:xfrm>
          <a:prstGeom prst="rect">
            <a:avLst/>
          </a:prstGeom>
        </p:spPr>
      </p:pic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943600" y="3048000"/>
            <a:ext cx="2971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943600" y="4267200"/>
            <a:ext cx="2971800" cy="8382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189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438400"/>
            <a:ext cx="4639734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9530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953000" y="4191000"/>
            <a:ext cx="3276600" cy="8382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517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ch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0564" t="-2980"/>
          <a:stretch/>
        </p:blipFill>
        <p:spPr>
          <a:xfrm>
            <a:off x="-1600200" y="2380065"/>
            <a:ext cx="6807107" cy="4477935"/>
          </a:xfrm>
          <a:prstGeom prst="rect">
            <a:avLst/>
          </a:prstGeom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102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10200" y="4191000"/>
            <a:ext cx="32766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212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69" y="2963450"/>
            <a:ext cx="5614831" cy="3891090"/>
          </a:xfrm>
          <a:prstGeom prst="rect">
            <a:avLst/>
          </a:prstGeom>
          <a:effectLst/>
        </p:spPr>
      </p:pic>
      <p:sp>
        <p:nvSpPr>
          <p:cNvPr id="1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26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62600" y="4191000"/>
            <a:ext cx="32766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208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67" t="1177" r="-182" b="3456"/>
          <a:stretch/>
        </p:blipFill>
        <p:spPr>
          <a:xfrm>
            <a:off x="-76201" y="2286000"/>
            <a:ext cx="5614737" cy="4572000"/>
          </a:xfrm>
          <a:prstGeom prst="rect">
            <a:avLst/>
          </a:prstGeom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26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62600" y="4191000"/>
            <a:ext cx="3276600" cy="8382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854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MS title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-76200" y="-28738"/>
            <a:ext cx="9244148" cy="1447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2133600"/>
            <a:ext cx="7735946" cy="2667000"/>
          </a:xfrm>
          <a:prstGeom prst="rect">
            <a:avLst/>
          </a:prstGeom>
        </p:spPr>
      </p:pic>
      <p:sp>
        <p:nvSpPr>
          <p:cNvPr id="1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5029200"/>
            <a:ext cx="8534400" cy="7620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5867400"/>
            <a:ext cx="8534400" cy="6858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712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FFD004"/>
          </a:solidFill>
          <a:effectLst>
            <a:outerShdw dist="76200" dir="5640000" algn="tl" rotWithShape="0">
              <a:srgbClr val="084A9C"/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7772400" y="632460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55075-F7D8-774D-92CE-0FFE5404D3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1" r:id="rId7"/>
    <p:sldLayoutId id="2147483802" r:id="rId8"/>
    <p:sldLayoutId id="2147483806" r:id="rId9"/>
    <p:sldLayoutId id="2147483803" r:id="rId10"/>
    <p:sldLayoutId id="2147483804" r:id="rId11"/>
    <p:sldLayoutId id="2147483805" r:id="rId12"/>
    <p:sldLayoutId id="2147483808" r:id="rId13"/>
    <p:sldLayoutId id="2147483872" r:id="rId14"/>
    <p:sldLayoutId id="2147483873" r:id="rId15"/>
    <p:sldLayoutId id="2147483875" r:id="rId16"/>
    <p:sldLayoutId id="2147483876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indent="0" algn="ctr" defTabSz="914400" rtl="0" eaLnBrk="1" latinLnBrk="0" hangingPunct="1">
        <a:spcBef>
          <a:spcPts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ms.gov/Medicare/Quality-Initiatives-Patient-Assessment-Instruments/Post-Acute-Care-Quality-Initiatives/CARE-Item-Set-and-B-CARE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7" Type="http://schemas.openxmlformats.org/officeDocument/2006/relationships/oleObject" Target="../embeddings/oleObject1.bin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wmf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PACQualityInitiative@cms.hhs.gov" TargetMode="External"/><Relationship Id="rId2" Type="http://schemas.openxmlformats.org/officeDocument/2006/relationships/hyperlink" Target="http://www.cms.gov/Medicare/Quality-Initiatives-Patient-Assessment-Instruments/Post-Acute-Care-Quality-Initiatives/IMPACT-Act-of-2014-and-Cross-Setting-Measures.html" TargetMode="Externa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78" y="152400"/>
            <a:ext cx="8989596" cy="2209800"/>
          </a:xfrm>
        </p:spPr>
        <p:txBody>
          <a:bodyPr>
            <a:normAutofit/>
          </a:bodyPr>
          <a:lstStyle/>
          <a:p>
            <a:pPr lvl="0" defTabSz="914400" fontAlgn="base">
              <a:spcAft>
                <a:spcPct val="0"/>
              </a:spcAft>
              <a:defRPr/>
            </a:pPr>
            <a:r>
              <a:rPr lang="en-US" sz="3600" kern="0" dirty="0" smtClean="0">
                <a:solidFill>
                  <a:schemeClr val="tx1"/>
                </a:solidFill>
              </a:rPr>
              <a:t/>
            </a:r>
            <a:br>
              <a:rPr lang="en-US" sz="3600" kern="0" dirty="0" smtClean="0">
                <a:solidFill>
                  <a:schemeClr val="tx1"/>
                </a:solidFill>
              </a:rPr>
            </a:br>
            <a:r>
              <a:rPr lang="en-US" sz="3600" kern="0" dirty="0" smtClean="0">
                <a:solidFill>
                  <a:schemeClr val="tx1"/>
                </a:solidFill>
              </a:rPr>
              <a:t>IMPACT ACT OF 2014</a:t>
            </a:r>
            <a:r>
              <a:rPr lang="en-US" sz="3600" kern="0" dirty="0">
                <a:solidFill>
                  <a:schemeClr val="tx1"/>
                </a:solidFill>
              </a:rPr>
              <a:t/>
            </a:r>
            <a:br>
              <a:rPr lang="en-US" sz="3600" kern="0" dirty="0">
                <a:solidFill>
                  <a:schemeClr val="tx1"/>
                </a:solidFill>
              </a:rPr>
            </a:br>
            <a:endParaRPr lang="en-US" sz="3600" kern="0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828800" y="3200400"/>
            <a:ext cx="7162800" cy="3505200"/>
          </a:xfrm>
        </p:spPr>
        <p:txBody>
          <a:bodyPr>
            <a:normAutofit/>
          </a:bodyPr>
          <a:lstStyle/>
          <a:p>
            <a:pPr marL="0" lvl="0" indent="0" defTabSz="914400">
              <a:spcBef>
                <a:spcPts val="0"/>
              </a:spcBef>
              <a:buNone/>
            </a:pPr>
            <a:endParaRPr lang="en-US" sz="1800" b="0" dirty="0">
              <a:solidFill>
                <a:prstClr val="white"/>
              </a:solidFill>
            </a:endParaRPr>
          </a:p>
          <a:p>
            <a:pPr marL="0" indent="0">
              <a:buNone/>
            </a:pPr>
            <a:r>
              <a:rPr lang="en-US" sz="2300" b="0" dirty="0" smtClean="0">
                <a:solidFill>
                  <a:schemeClr val="bg1"/>
                </a:solidFill>
              </a:rPr>
              <a:t>Stella Mandl, RN</a:t>
            </a:r>
            <a:endParaRPr lang="en-US" sz="2300" b="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300" b="0" dirty="0" smtClean="0">
                <a:solidFill>
                  <a:schemeClr val="bg1"/>
                </a:solidFill>
              </a:rPr>
              <a:t>Deputy Director</a:t>
            </a:r>
          </a:p>
          <a:p>
            <a:pPr marL="0" indent="0">
              <a:buNone/>
            </a:pPr>
            <a:r>
              <a:rPr lang="en-US" sz="2300" b="0" dirty="0" smtClean="0">
                <a:solidFill>
                  <a:schemeClr val="bg1"/>
                </a:solidFill>
              </a:rPr>
              <a:t>Tara McMullen, PhD</a:t>
            </a:r>
            <a:endParaRPr lang="en-US" sz="2300" b="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300" b="0" dirty="0" smtClean="0">
                <a:solidFill>
                  <a:schemeClr val="bg1"/>
                </a:solidFill>
              </a:rPr>
              <a:t>Analyst</a:t>
            </a:r>
          </a:p>
          <a:p>
            <a:pPr marL="0" indent="0">
              <a:buNone/>
            </a:pPr>
            <a:r>
              <a:rPr lang="en-US" sz="2300" b="0" dirty="0" smtClean="0">
                <a:solidFill>
                  <a:schemeClr val="bg1"/>
                </a:solidFill>
              </a:rPr>
              <a:t>The Division of Chronic &amp; Post Acute Care</a:t>
            </a:r>
            <a:endParaRPr lang="en-US" sz="51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22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72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SNFs -  amends section 1888(e) of the SSA to add paragraph (6) —</a:t>
            </a:r>
          </a:p>
          <a:p>
            <a:pPr lvl="1"/>
            <a:r>
              <a:rPr lang="en-US" dirty="0"/>
              <a:t>(A) Reduction in Update for Failure to Report  </a:t>
            </a:r>
          </a:p>
          <a:p>
            <a:pPr lvl="2"/>
            <a:r>
              <a:rPr lang="en-US" dirty="0"/>
              <a:t>A SNF will receive a 2 percentage point reduction in its APU for failure to report data beginning with FY 2018</a:t>
            </a:r>
          </a:p>
          <a:p>
            <a:pPr lvl="3"/>
            <a:r>
              <a:rPr lang="en-US" dirty="0"/>
              <a:t>The result may be less than 0.0 for the FY and/or less than the preceding </a:t>
            </a:r>
          </a:p>
          <a:p>
            <a:pPr lvl="3"/>
            <a:r>
              <a:rPr lang="en-US" dirty="0"/>
              <a:t>The reduction will only apply to the FY involved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SNF QRP Established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74525" y="6382350"/>
            <a:ext cx="990600" cy="365125"/>
          </a:xfrm>
          <a:prstGeom prst="rect">
            <a:avLst/>
          </a:prstGeom>
        </p:spPr>
        <p:txBody>
          <a:bodyPr/>
          <a:lstStyle/>
          <a:p>
            <a:fld id="{E8555075-F7D8-774D-92CE-0FFE5404D32F}" type="slidenum">
              <a:rPr lang="en-US" sz="1200" smtClean="0">
                <a:solidFill>
                  <a:prstClr val="black"/>
                </a:solidFill>
              </a:rPr>
              <a:pPr/>
              <a:t>10</a:t>
            </a:fld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13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76400"/>
            <a:ext cx="8610600" cy="5059363"/>
          </a:xfrm>
        </p:spPr>
        <p:txBody>
          <a:bodyPr>
            <a:normAutofit fontScale="92500"/>
          </a:bodyPr>
          <a:lstStyle/>
          <a:p>
            <a:r>
              <a:rPr lang="en-US" sz="2800" b="1" dirty="0" smtClean="0"/>
              <a:t>2000: Benefits </a:t>
            </a:r>
            <a:r>
              <a:rPr lang="en-US" sz="2800" b="1" dirty="0"/>
              <a:t>Improvement &amp; Protection </a:t>
            </a:r>
            <a:r>
              <a:rPr lang="en-US" sz="2800" b="1" dirty="0" smtClean="0"/>
              <a:t>Act </a:t>
            </a:r>
            <a:r>
              <a:rPr lang="en-US" sz="2800" dirty="0" smtClean="0"/>
              <a:t>(</a:t>
            </a:r>
            <a:r>
              <a:rPr lang="en-US" sz="2800" b="1" dirty="0" smtClean="0">
                <a:cs typeface="Calibri" pitchFamily="34" charset="0"/>
              </a:rPr>
              <a:t>BIPA) </a:t>
            </a:r>
          </a:p>
          <a:p>
            <a:pPr lvl="1"/>
            <a:r>
              <a:rPr lang="en-US" sz="2600" dirty="0" smtClean="0">
                <a:cs typeface="Calibri" pitchFamily="34" charset="0"/>
              </a:rPr>
              <a:t>mandated </a:t>
            </a:r>
            <a:r>
              <a:rPr lang="en-US" sz="2600" dirty="0">
                <a:cs typeface="Calibri" pitchFamily="34" charset="0"/>
              </a:rPr>
              <a:t>standardized assessment items across the Medicare program, to supersede current items </a:t>
            </a:r>
            <a:endParaRPr lang="en-US" sz="2600" dirty="0"/>
          </a:p>
          <a:p>
            <a:r>
              <a:rPr lang="en-US" sz="2800" b="1" dirty="0" smtClean="0"/>
              <a:t>2005: Deficit </a:t>
            </a:r>
            <a:r>
              <a:rPr lang="en-US" sz="2800" b="1" dirty="0"/>
              <a:t>Reduction Act </a:t>
            </a:r>
            <a:r>
              <a:rPr lang="en-US" sz="2800" b="1" dirty="0" smtClean="0"/>
              <a:t>(</a:t>
            </a:r>
            <a:r>
              <a:rPr lang="en-US" sz="2800" b="1" dirty="0" smtClean="0">
                <a:cs typeface="Calibri" pitchFamily="34" charset="0"/>
              </a:rPr>
              <a:t>DRA) </a:t>
            </a:r>
          </a:p>
          <a:p>
            <a:pPr marL="625475" lvl="1"/>
            <a:r>
              <a:rPr lang="en-US" sz="2600" dirty="0" smtClean="0">
                <a:cs typeface="Calibri" pitchFamily="34" charset="0"/>
              </a:rPr>
              <a:t>Mandated the use of standardized assessments across acute and post-acute settings </a:t>
            </a:r>
          </a:p>
          <a:p>
            <a:pPr marL="625475" lvl="1"/>
            <a:r>
              <a:rPr lang="en-US" sz="2600" dirty="0" smtClean="0">
                <a:cs typeface="Calibri" pitchFamily="34" charset="0"/>
              </a:rPr>
              <a:t>Established Post-Acute Care Payment </a:t>
            </a:r>
            <a:r>
              <a:rPr lang="en-US" sz="2600" dirty="0">
                <a:cs typeface="Calibri" pitchFamily="34" charset="0"/>
              </a:rPr>
              <a:t>Reform Demonstration (PAC-PRD) which included a component testing the reliability of the standardized items when used in each Medicare setting</a:t>
            </a:r>
          </a:p>
          <a:p>
            <a:r>
              <a:rPr lang="en-US" sz="2800" b="1" dirty="0" smtClean="0">
                <a:cs typeface="Calibri" pitchFamily="34" charset="0"/>
              </a:rPr>
              <a:t>2006: Post-Acute Care Payment Reform Demonstration 			    requirement</a:t>
            </a:r>
            <a:r>
              <a:rPr lang="en-US" sz="2800" b="1" dirty="0">
                <a:cs typeface="Calibri" pitchFamily="34" charset="0"/>
              </a:rPr>
              <a:t>:  </a:t>
            </a:r>
            <a:endParaRPr lang="en-US" sz="2800" b="1" dirty="0" smtClean="0">
              <a:cs typeface="Calibri" pitchFamily="34" charset="0"/>
            </a:endParaRPr>
          </a:p>
          <a:p>
            <a:pPr lvl="1"/>
            <a:r>
              <a:rPr lang="en-US" sz="2600" dirty="0" smtClean="0">
                <a:cs typeface="Calibri" pitchFamily="34" charset="0"/>
              </a:rPr>
              <a:t>Data </a:t>
            </a:r>
            <a:r>
              <a:rPr lang="en-US" sz="2600" dirty="0">
                <a:cs typeface="Calibri" pitchFamily="34" charset="0"/>
              </a:rPr>
              <a:t>to meet federal HIT interoperability </a:t>
            </a:r>
            <a:r>
              <a:rPr lang="en-US" sz="2600" dirty="0" smtClean="0">
                <a:cs typeface="Calibri" pitchFamily="34" charset="0"/>
              </a:rPr>
              <a:t>standards</a:t>
            </a:r>
          </a:p>
          <a:p>
            <a:pPr marL="457200" lvl="1" indent="0">
              <a:buNone/>
            </a:pPr>
            <a:endParaRPr lang="en-US" sz="2600" dirty="0">
              <a:cs typeface="Calibri" pitchFamily="34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Standardization: PAC-PRD and the CARE Tool: Background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974525" y="6382350"/>
            <a:ext cx="990600" cy="365125"/>
          </a:xfrm>
          <a:prstGeom prst="rect">
            <a:avLst/>
          </a:prstGeom>
        </p:spPr>
        <p:txBody>
          <a:bodyPr/>
          <a:lstStyle/>
          <a:p>
            <a:fld id="{E8555075-F7D8-774D-92CE-0FFE5404D32F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10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0270229"/>
              </p:ext>
            </p:extLst>
          </p:nvPr>
        </p:nvGraphicFramePr>
        <p:xfrm>
          <a:off x="304800" y="2133600"/>
          <a:ext cx="8610600" cy="4836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81400"/>
                <a:gridCol w="5029200"/>
              </a:tblGrid>
              <a:tr h="19050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Assessment Data that </a:t>
                      </a:r>
                      <a:r>
                        <a:rPr lang="en-US" b="1" baseline="0" dirty="0" smtClean="0"/>
                        <a:t> is Uniform :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="1" dirty="0" smtClean="0"/>
                        <a:t>Reusable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="1" dirty="0" smtClean="0"/>
                        <a:t>Informative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b="1" dirty="0" smtClean="0"/>
                        <a:t>Can</a:t>
                      </a:r>
                      <a:r>
                        <a:rPr lang="en-US" b="1" baseline="0" dirty="0" smtClean="0"/>
                        <a:t> help achieve data use that can:</a:t>
                      </a:r>
                      <a:endParaRPr lang="en-US" b="1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="1" dirty="0" smtClean="0"/>
                        <a:t>Communicate in the same language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0" dirty="0" smtClean="0"/>
                        <a:t>across settings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="1" dirty="0" smtClean="0"/>
                        <a:t>Ensure data transferability  </a:t>
                      </a:r>
                      <a:r>
                        <a:rPr lang="en-US" b="0" dirty="0" smtClean="0"/>
                        <a:t>of clinically relevant information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0" dirty="0" smtClean="0"/>
                        <a:t>forward and backward allowing for interoperability, ensuring care coordination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baseline="0" dirty="0" smtClean="0"/>
                        <a:t>Data Uniformity </a:t>
                      </a:r>
                      <a:endParaRPr lang="en-US" sz="1800" b="1" dirty="0" smtClean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b="0" dirty="0" smtClean="0"/>
                        <a:t>Increases </a:t>
                      </a:r>
                      <a:r>
                        <a:rPr lang="en-US" sz="1800" b="1" dirty="0" smtClean="0"/>
                        <a:t>reliability</a:t>
                      </a:r>
                      <a:r>
                        <a:rPr lang="en-US" sz="1800" b="1" baseline="0" dirty="0" smtClean="0"/>
                        <a:t> and validity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b="0" baseline="0" dirty="0" smtClean="0"/>
                        <a:t>Allows </a:t>
                      </a:r>
                      <a:r>
                        <a:rPr lang="en-US" sz="1800" b="1" baseline="0" dirty="0" smtClean="0"/>
                        <a:t>data to follow the person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b="0" dirty="0" smtClean="0"/>
                        <a:t>Facilitates  </a:t>
                      </a:r>
                      <a:r>
                        <a:rPr lang="en-US" sz="1800" b="1" dirty="0" smtClean="0"/>
                        <a:t>patient centered care, care coordination</a:t>
                      </a:r>
                      <a:endParaRPr lang="en-US" sz="18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Goals that standardization can enable: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Fostering </a:t>
                      </a:r>
                      <a:r>
                        <a:rPr kumimoji="0" lang="en-US" sz="18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seamless care transitions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Measures that can follow the patient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Evaluation of  longitudinal outcomes </a:t>
                      </a:r>
                      <a:r>
                        <a:rPr kumimoji="0" lang="en-US" sz="18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for patients that traverse settings</a:t>
                      </a:r>
                      <a:endParaRPr kumimoji="0" lang="en-US" sz="1800" b="1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sz="18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Assessment of  quality </a:t>
                      </a:r>
                      <a:r>
                        <a:rPr kumimoji="0" lang="en-US" sz="18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across settings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b="0" dirty="0" smtClean="0"/>
                        <a:t>Improved  </a:t>
                      </a:r>
                      <a:r>
                        <a:rPr lang="en-US" sz="1800" b="1" dirty="0" smtClean="0"/>
                        <a:t>outcomes, and efficiency</a:t>
                      </a:r>
                      <a:endParaRPr kumimoji="0" lang="en-US" sz="1800" b="1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b="1" dirty="0" smtClean="0"/>
                        <a:t>Reduction</a:t>
                      </a:r>
                      <a:r>
                        <a:rPr lang="en-US" sz="1800" b="1" baseline="0" dirty="0" smtClean="0"/>
                        <a:t> in </a:t>
                      </a:r>
                      <a:r>
                        <a:rPr lang="en-US" sz="1800" b="1" dirty="0" smtClean="0"/>
                        <a:t> provider burden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US" sz="18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 smtClean="0"/>
              <a:t>PAC PRD &amp; the Care Tool:</a:t>
            </a:r>
            <a:br>
              <a:rPr lang="en-US" i="1" u="sng" dirty="0" smtClean="0"/>
            </a:br>
            <a:r>
              <a:rPr lang="en-US" i="1" u="sng" dirty="0" smtClean="0"/>
              <a:t>Informed Concepts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74525" y="6382350"/>
            <a:ext cx="990600" cy="365125"/>
          </a:xfrm>
          <a:prstGeom prst="rect">
            <a:avLst/>
          </a:prstGeom>
        </p:spPr>
        <p:txBody>
          <a:bodyPr/>
          <a:lstStyle/>
          <a:p>
            <a:fld id="{E8555075-F7D8-774D-92CE-0FFE5404D32F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1493194"/>
            <a:ext cx="69781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		Guiding </a:t>
            </a:r>
            <a:r>
              <a:rPr lang="en-US" sz="3200" b="1" dirty="0"/>
              <a:t>Principles and </a:t>
            </a:r>
            <a:r>
              <a:rPr lang="en-US" sz="3200" b="1" dirty="0" smtClean="0"/>
              <a:t>Goals: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03865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More About CARE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458200" cy="4525963"/>
          </a:xfrm>
        </p:spPr>
        <p:txBody>
          <a:bodyPr/>
          <a:lstStyle/>
          <a:p>
            <a:pPr marL="914400" lvl="1" indent="-457200">
              <a:buFont typeface="Arial" pitchFamily="34" charset="0"/>
              <a:buChar char="•"/>
            </a:pPr>
            <a:endParaRPr lang="en-US" sz="2000" dirty="0" smtClean="0"/>
          </a:p>
          <a:p>
            <a:pPr>
              <a:defRPr/>
            </a:pPr>
            <a:r>
              <a:rPr lang="en-US" sz="2400" dirty="0"/>
              <a:t>Data collection using the CARE Item Set occurred as part of the Post Acute Care Payment Reform Demonstration and included 206 acute and PAC providers </a:t>
            </a:r>
          </a:p>
          <a:p>
            <a:pPr marL="457200" lvl="1" indent="0">
              <a:buNone/>
              <a:defRPr/>
            </a:pPr>
            <a:r>
              <a:rPr lang="en-US" sz="2400" u="sng" dirty="0">
                <a:hlinkClick r:id="rId3"/>
              </a:rPr>
              <a:t>http://www.cms.gov/Medicare/Quality-Initiatives-Patient-Assessment-Instruments/Post-Acute-Care-Quality-Initiatives/CARE-Item-Set-and-B-CARE.html</a:t>
            </a:r>
            <a:endParaRPr lang="en-US" sz="2400" dirty="0"/>
          </a:p>
          <a:p>
            <a:pPr marL="457200" lvl="1" indent="0"/>
            <a:endParaRPr lang="en-US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974525" y="6382350"/>
            <a:ext cx="990600" cy="365125"/>
          </a:xfrm>
          <a:prstGeom prst="rect">
            <a:avLst/>
          </a:prstGeom>
        </p:spPr>
        <p:txBody>
          <a:bodyPr/>
          <a:lstStyle/>
          <a:p>
            <a:fld id="{E8555075-F7D8-774D-92CE-0FFE5404D32F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51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Standardized Assessment Data Elements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0B5CC9-0F90-4207-9D41-5976B9D0C19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82" y="2037362"/>
            <a:ext cx="8372475" cy="471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1447800"/>
            <a:ext cx="48381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One Question: Much to Say</a:t>
            </a:r>
          </a:p>
        </p:txBody>
      </p:sp>
    </p:spTree>
    <p:extLst>
      <p:ext uri="{BB962C8B-B14F-4D97-AF65-F5344CB8AC3E}">
        <p14:creationId xmlns:p14="http://schemas.microsoft.com/office/powerpoint/2010/main" val="40197498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Response: Many Uses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52F22-AF06-4FB1-8B68-41E3A566726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04800" y="4483100"/>
            <a:ext cx="2362200" cy="1676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Care Planning/</a:t>
            </a:r>
          </a:p>
          <a:p>
            <a:pPr algn="ctr"/>
            <a:r>
              <a:rPr lang="en-US" dirty="0"/>
              <a:t>D</a:t>
            </a:r>
            <a:r>
              <a:rPr lang="en-US" dirty="0" smtClean="0"/>
              <a:t>ecision Support  </a:t>
            </a:r>
            <a:endParaRPr lang="en-US" dirty="0"/>
          </a:p>
        </p:txBody>
      </p:sp>
      <p:sp>
        <p:nvSpPr>
          <p:cNvPr id="5" name="Isosceles Triangle 4"/>
          <p:cNvSpPr/>
          <p:nvPr/>
        </p:nvSpPr>
        <p:spPr>
          <a:xfrm>
            <a:off x="3352800" y="4483100"/>
            <a:ext cx="2362200" cy="1676400"/>
          </a:xfrm>
          <a:prstGeom prst="triangle">
            <a:avLst>
              <a:gd name="adj" fmla="val 53763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Payment </a:t>
            </a:r>
            <a:endParaRPr lang="en-US" dirty="0"/>
          </a:p>
        </p:txBody>
      </p:sp>
      <p:sp>
        <p:nvSpPr>
          <p:cNvPr id="6" name="Flowchart: Alternate Process 5"/>
          <p:cNvSpPr/>
          <p:nvPr/>
        </p:nvSpPr>
        <p:spPr>
          <a:xfrm>
            <a:off x="5715000" y="4483100"/>
            <a:ext cx="1371600" cy="1739900"/>
          </a:xfrm>
          <a:prstGeom prst="flowChartAlternate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Quality Reporting</a:t>
            </a:r>
            <a:endParaRPr lang="en-US" dirty="0"/>
          </a:p>
        </p:txBody>
      </p:sp>
      <p:sp>
        <p:nvSpPr>
          <p:cNvPr id="7" name="Diamond 6"/>
          <p:cNvSpPr/>
          <p:nvPr/>
        </p:nvSpPr>
        <p:spPr>
          <a:xfrm>
            <a:off x="2692400" y="4057650"/>
            <a:ext cx="1524000" cy="1524000"/>
          </a:xfrm>
          <a:prstGeom prst="diamond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QI</a:t>
            </a:r>
            <a:endParaRPr lang="en-US" dirty="0"/>
          </a:p>
        </p:txBody>
      </p:sp>
      <p:sp>
        <p:nvSpPr>
          <p:cNvPr id="8" name="Plaque 7"/>
          <p:cNvSpPr/>
          <p:nvPr/>
        </p:nvSpPr>
        <p:spPr>
          <a:xfrm>
            <a:off x="7239000" y="4857750"/>
            <a:ext cx="1524000" cy="990600"/>
          </a:xfrm>
          <a:prstGeom prst="plaqu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Care  Transitions</a:t>
            </a:r>
            <a:endParaRPr lang="en-US" dirty="0"/>
          </a:p>
        </p:txBody>
      </p:sp>
      <p:sp>
        <p:nvSpPr>
          <p:cNvPr id="9" name="Horizontal Scroll 8"/>
          <p:cNvSpPr/>
          <p:nvPr/>
        </p:nvSpPr>
        <p:spPr>
          <a:xfrm>
            <a:off x="2057400" y="1905000"/>
            <a:ext cx="4572000" cy="1719072"/>
          </a:xfrm>
          <a:prstGeom prst="horizontalScrol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Element and Response Code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485900" y="3352800"/>
            <a:ext cx="723900" cy="1066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629400" y="3124200"/>
            <a:ext cx="1524000" cy="16954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6" idx="0"/>
          </p:cNvCxnSpPr>
          <p:nvPr/>
        </p:nvCxnSpPr>
        <p:spPr>
          <a:xfrm>
            <a:off x="6400800" y="3415157"/>
            <a:ext cx="0" cy="10679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7" idx="0"/>
          </p:cNvCxnSpPr>
          <p:nvPr/>
        </p:nvCxnSpPr>
        <p:spPr>
          <a:xfrm flipH="1">
            <a:off x="3454400" y="3320288"/>
            <a:ext cx="25400" cy="7373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5" idx="0"/>
          </p:cNvCxnSpPr>
          <p:nvPr/>
        </p:nvCxnSpPr>
        <p:spPr>
          <a:xfrm flipH="1">
            <a:off x="4622790" y="3412617"/>
            <a:ext cx="25410" cy="10704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9021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391708"/>
          </a:xfrm>
        </p:spPr>
        <p:txBody>
          <a:bodyPr>
            <a:no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Data Elements:</a:t>
            </a:r>
            <a:br>
              <a:rPr lang="en-US" dirty="0" smtClean="0"/>
            </a:br>
            <a:r>
              <a:rPr lang="en-US" dirty="0" smtClean="0"/>
              <a:t>Standardization</a:t>
            </a:r>
            <a:br>
              <a:rPr lang="en-US" dirty="0" smtClean="0"/>
            </a:b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33400" y="1562099"/>
            <a:ext cx="8077200" cy="4943563"/>
            <a:chOff x="533400" y="838200"/>
            <a:chExt cx="8077200" cy="5029200"/>
          </a:xfrm>
        </p:grpSpPr>
        <p:sp>
          <p:nvSpPr>
            <p:cNvPr id="6" name="Oval 5"/>
            <p:cNvSpPr/>
            <p:nvPr/>
          </p:nvSpPr>
          <p:spPr>
            <a:xfrm>
              <a:off x="2220282" y="1499309"/>
              <a:ext cx="4572000" cy="4038600"/>
            </a:xfrm>
            <a:prstGeom prst="ellipse">
              <a:avLst/>
            </a:prstGeom>
            <a:solidFill>
              <a:srgbClr val="1F497D">
                <a:lumMod val="60000"/>
                <a:lumOff val="40000"/>
                <a:alpha val="50000"/>
              </a:srgbClr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b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4025094" y="1653310"/>
              <a:ext cx="2680506" cy="2057400"/>
            </a:xfrm>
            <a:prstGeom prst="ellipse">
              <a:avLst/>
            </a:prstGeom>
            <a:solidFill>
              <a:srgbClr val="FF0000">
                <a:alpha val="40000"/>
              </a:srgbClr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</a:t>
              </a: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IRF-PAI</a:t>
              </a: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3482555" y="2504881"/>
              <a:ext cx="3657600" cy="2207974"/>
            </a:xfrm>
            <a:prstGeom prst="ellipse">
              <a:avLst/>
            </a:prstGeom>
            <a:solidFill>
              <a:srgbClr val="FFC000">
                <a:alpha val="47000"/>
              </a:srgbClr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LTCH 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CARE 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Data Set</a:t>
              </a:r>
              <a:endPara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2438400" y="1664855"/>
              <a:ext cx="2286000" cy="2057400"/>
            </a:xfrm>
            <a:prstGeom prst="ellipse">
              <a:avLst/>
            </a:prstGeom>
            <a:solidFill>
              <a:srgbClr val="7030A0">
                <a:alpha val="50000"/>
              </a:srgbClr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OASIS-C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985818" y="2655456"/>
              <a:ext cx="3657600" cy="1787426"/>
            </a:xfrm>
            <a:prstGeom prst="ellipse">
              <a:avLst/>
            </a:prstGeom>
            <a:solidFill>
              <a:srgbClr val="9BBB59">
                <a:lumMod val="75000"/>
                <a:alpha val="50000"/>
              </a:srgbClr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MDS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3.0</a:t>
              </a:r>
              <a:endPara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821545" y="5040748"/>
              <a:ext cx="1506421" cy="3048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Data Elements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33400" y="838200"/>
              <a:ext cx="8077200" cy="5029200"/>
            </a:xfrm>
            <a:prstGeom prst="rect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3879616" y="1300019"/>
              <a:ext cx="1390278" cy="2895600"/>
              <a:chOff x="3879616" y="1159164"/>
              <a:chExt cx="1390278" cy="2895600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3879616" y="1159164"/>
                <a:ext cx="1390278" cy="2895600"/>
              </a:xfrm>
              <a:prstGeom prst="ellipse">
                <a:avLst/>
              </a:prstGeom>
              <a:noFill/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t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025094" y="1384295"/>
                <a:ext cx="1093812" cy="434107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HCBS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kern="0" dirty="0" smtClean="0">
                    <a:solidFill>
                      <a:prstClr val="black"/>
                    </a:solidFill>
                    <a:latin typeface="Calibri"/>
                  </a:rPr>
                  <a:t>CARE</a:t>
                </a:r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5" name="Straight Arrow Connector 4"/>
          <p:cNvCxnSpPr/>
          <p:nvPr/>
        </p:nvCxnSpPr>
        <p:spPr>
          <a:xfrm flipV="1">
            <a:off x="838200" y="3581400"/>
            <a:ext cx="3584155" cy="17893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33400" y="4816786"/>
            <a:ext cx="1295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Uniformit</a:t>
            </a:r>
            <a:r>
              <a:rPr lang="en-US" dirty="0">
                <a:solidFill>
                  <a:schemeClr val="tx1"/>
                </a:solidFill>
              </a:rPr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84162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00200"/>
            <a:ext cx="8957733" cy="5105400"/>
          </a:xfrm>
        </p:spPr>
        <p:txBody>
          <a:bodyPr>
            <a:normAutofit fontScale="70000" lnSpcReduction="20000"/>
          </a:bodyPr>
          <a:lstStyle/>
          <a:p>
            <a:pPr marL="506413" lvl="1">
              <a:spcBef>
                <a:spcPts val="0"/>
              </a:spcBef>
              <a:buFont typeface="Arial" pitchFamily="34" charset="0"/>
              <a:buChar char="•"/>
            </a:pPr>
            <a:r>
              <a:rPr lang="en-US" sz="3600" dirty="0" smtClean="0"/>
              <a:t>Facilities are able to transmit electronic and interoperable Documents </a:t>
            </a:r>
            <a:r>
              <a:rPr lang="en-US" sz="3600" dirty="0"/>
              <a:t>and Data </a:t>
            </a:r>
            <a:r>
              <a:rPr lang="en-US" sz="3600" dirty="0" smtClean="0"/>
              <a:t>Elements</a:t>
            </a:r>
          </a:p>
          <a:p>
            <a:pPr marL="220663" lvl="1" indent="0">
              <a:spcBef>
                <a:spcPts val="0"/>
              </a:spcBef>
              <a:buNone/>
            </a:pPr>
            <a:endParaRPr lang="en-US" sz="3600" dirty="0"/>
          </a:p>
          <a:p>
            <a:pPr marL="506413" lvl="1">
              <a:spcBef>
                <a:spcPts val="0"/>
              </a:spcBef>
              <a:buFont typeface="Arial" pitchFamily="34" charset="0"/>
              <a:buChar char="•"/>
            </a:pPr>
            <a:r>
              <a:rPr lang="en-US" sz="3600" b="1" dirty="0" smtClean="0"/>
              <a:t>Provides convergence </a:t>
            </a:r>
            <a:r>
              <a:rPr lang="en-US" sz="3600" dirty="0"/>
              <a:t>in </a:t>
            </a:r>
            <a:r>
              <a:rPr lang="en-US" sz="3600" dirty="0" smtClean="0"/>
              <a:t>language/terminology</a:t>
            </a:r>
          </a:p>
          <a:p>
            <a:pPr marL="506413" lvl="1">
              <a:spcBef>
                <a:spcPts val="0"/>
              </a:spcBef>
              <a:buFont typeface="Arial" pitchFamily="34" charset="0"/>
              <a:buChar char="•"/>
            </a:pPr>
            <a:endParaRPr lang="en-US" sz="3600" dirty="0"/>
          </a:p>
          <a:p>
            <a:pPr marL="506413" lvl="1">
              <a:spcBef>
                <a:spcPts val="0"/>
              </a:spcBef>
              <a:buFont typeface="Arial" pitchFamily="34" charset="0"/>
              <a:buChar char="•"/>
            </a:pPr>
            <a:r>
              <a:rPr lang="en-US" sz="3600" dirty="0"/>
              <a:t>Data Elements </a:t>
            </a:r>
            <a:r>
              <a:rPr lang="en-US" sz="3600" dirty="0" smtClean="0"/>
              <a:t>used </a:t>
            </a:r>
            <a:r>
              <a:rPr lang="en-US" sz="3600" dirty="0"/>
              <a:t>are </a:t>
            </a:r>
            <a:r>
              <a:rPr lang="en-US" sz="3600" b="1" dirty="0" smtClean="0"/>
              <a:t>clinically </a:t>
            </a:r>
            <a:r>
              <a:rPr lang="en-US" sz="3600" b="1" dirty="0"/>
              <a:t>r</a:t>
            </a:r>
            <a:r>
              <a:rPr lang="en-US" sz="3600" b="1" dirty="0" smtClean="0"/>
              <a:t>elevant</a:t>
            </a:r>
          </a:p>
          <a:p>
            <a:pPr marL="220663" lvl="1" indent="0">
              <a:spcBef>
                <a:spcPts val="0"/>
              </a:spcBef>
              <a:buNone/>
            </a:pPr>
            <a:endParaRPr lang="en-US" sz="3600" dirty="0"/>
          </a:p>
          <a:p>
            <a:pPr marL="506413" lvl="1">
              <a:spcBef>
                <a:spcPts val="0"/>
              </a:spcBef>
              <a:buFont typeface="Arial" pitchFamily="34" charset="0"/>
              <a:buChar char="•"/>
            </a:pPr>
            <a:r>
              <a:rPr lang="en-US" sz="3600" dirty="0" smtClean="0"/>
              <a:t>Care is coordinated using </a:t>
            </a:r>
            <a:r>
              <a:rPr lang="en-US" sz="3600" b="1" dirty="0" smtClean="0"/>
              <a:t>meaningful information </a:t>
            </a:r>
            <a:r>
              <a:rPr lang="en-US" sz="3600" dirty="0" smtClean="0"/>
              <a:t>that is spoken and </a:t>
            </a:r>
            <a:r>
              <a:rPr lang="en-US" sz="3600" b="1" dirty="0" smtClean="0"/>
              <a:t>understood  by all</a:t>
            </a:r>
          </a:p>
          <a:p>
            <a:pPr marL="506413" lvl="1">
              <a:spcBef>
                <a:spcPts val="0"/>
              </a:spcBef>
              <a:buFont typeface="Arial" pitchFamily="34" charset="0"/>
              <a:buChar char="•"/>
            </a:pPr>
            <a:endParaRPr lang="en-US" sz="3600" b="1" dirty="0" smtClean="0"/>
          </a:p>
          <a:p>
            <a:pPr marL="506413" lvl="1">
              <a:spcBef>
                <a:spcPts val="0"/>
              </a:spcBef>
              <a:buFont typeface="Arial" pitchFamily="34" charset="0"/>
              <a:buChar char="•"/>
            </a:pPr>
            <a:r>
              <a:rPr lang="en-US" sz="3600" dirty="0"/>
              <a:t>Measures </a:t>
            </a:r>
            <a:r>
              <a:rPr lang="en-US" sz="3600" b="1" dirty="0"/>
              <a:t>can evaluate quality across settings and </a:t>
            </a:r>
            <a:r>
              <a:rPr lang="en-US" sz="3600" dirty="0"/>
              <a:t>evaluate  </a:t>
            </a:r>
            <a:r>
              <a:rPr lang="en-US" sz="3600" b="1" dirty="0"/>
              <a:t>intermittent and  long term </a:t>
            </a:r>
            <a:r>
              <a:rPr lang="en-US" sz="3600" b="1" dirty="0" smtClean="0"/>
              <a:t>outcomes</a:t>
            </a:r>
          </a:p>
          <a:p>
            <a:pPr marL="506413" lvl="1">
              <a:spcBef>
                <a:spcPts val="0"/>
              </a:spcBef>
              <a:buFont typeface="Arial" pitchFamily="34" charset="0"/>
              <a:buChar char="•"/>
            </a:pPr>
            <a:endParaRPr lang="en-US" sz="3600" b="1" dirty="0"/>
          </a:p>
          <a:p>
            <a:pPr marL="506413" lvl="1">
              <a:spcBef>
                <a:spcPts val="0"/>
              </a:spcBef>
              <a:buFont typeface="Arial" pitchFamily="34" charset="0"/>
              <a:buChar char="•"/>
            </a:pPr>
            <a:r>
              <a:rPr lang="en-US" sz="3600" b="1" dirty="0"/>
              <a:t>Measures </a:t>
            </a:r>
            <a:r>
              <a:rPr lang="en-US" sz="3600" b="1" dirty="0" smtClean="0"/>
              <a:t>and Information can follow </a:t>
            </a:r>
            <a:r>
              <a:rPr lang="en-US" sz="3600" b="1" dirty="0"/>
              <a:t>the </a:t>
            </a:r>
            <a:r>
              <a:rPr lang="en-US" sz="3600" b="1" dirty="0" smtClean="0"/>
              <a:t>person</a:t>
            </a:r>
          </a:p>
          <a:p>
            <a:pPr marL="506413" lvl="1">
              <a:spcBef>
                <a:spcPts val="0"/>
              </a:spcBef>
              <a:buFont typeface="Arial" pitchFamily="34" charset="0"/>
              <a:buChar char="•"/>
            </a:pPr>
            <a:endParaRPr lang="en-US" sz="3600" b="1" dirty="0"/>
          </a:p>
          <a:p>
            <a:pPr marL="506413" lvl="1">
              <a:spcBef>
                <a:spcPts val="0"/>
              </a:spcBef>
              <a:buFont typeface="Arial" pitchFamily="34" charset="0"/>
              <a:buChar char="•"/>
            </a:pPr>
            <a:r>
              <a:rPr lang="en-US" sz="3600" b="1" dirty="0"/>
              <a:t>Incorporates </a:t>
            </a:r>
            <a:r>
              <a:rPr lang="en-US" sz="3600" dirty="0"/>
              <a:t>needs </a:t>
            </a:r>
            <a:r>
              <a:rPr lang="en-US" sz="3600" b="1" dirty="0"/>
              <a:t>beyond </a:t>
            </a:r>
            <a:r>
              <a:rPr lang="en-US" sz="3600" b="1" dirty="0" smtClean="0"/>
              <a:t>healthcare </a:t>
            </a:r>
            <a:r>
              <a:rPr lang="en-US" sz="3600" b="1" dirty="0"/>
              <a:t>system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Keeping in Mind, the Ideal State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974525" y="6382350"/>
            <a:ext cx="990600" cy="365125"/>
          </a:xfrm>
          <a:prstGeom prst="rect">
            <a:avLst/>
          </a:prstGeom>
        </p:spPr>
        <p:txBody>
          <a:bodyPr/>
          <a:lstStyle/>
          <a:p>
            <a:fld id="{E8555075-F7D8-774D-92CE-0FFE5404D32F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93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0"/>
            <a:ext cx="6899275" cy="519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2530" name="Rectangle 1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think-cell Slide" r:id="rId7" imgW="0" imgH="0" progId="">
                  <p:embed/>
                </p:oleObj>
              </mc:Choice>
              <mc:Fallback>
                <p:oleObj name="think-cell Slide" r:id="rId7" imgW="0" imgH="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25" cy="16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1" name="Rectangle 2"/>
          <p:cNvSpPr>
            <a:spLocks noGrp="1" noChangeArrowheads="1"/>
          </p:cNvSpPr>
          <p:nvPr>
            <p:ph type="title" idx="4294967295"/>
            <p:custDataLst>
              <p:tags r:id="rId3"/>
            </p:custDataLst>
          </p:nvPr>
        </p:nvSpPr>
        <p:spPr>
          <a:xfrm>
            <a:off x="0" y="0"/>
            <a:ext cx="9144000" cy="1371600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/>
              <a:t>CMS Framework for Measurement</a:t>
            </a:r>
          </a:p>
        </p:txBody>
      </p:sp>
      <p:sp>
        <p:nvSpPr>
          <p:cNvPr id="22533" name="TextBox 20"/>
          <p:cNvSpPr txBox="1">
            <a:spLocks noChangeArrowheads="1"/>
          </p:cNvSpPr>
          <p:nvPr/>
        </p:nvSpPr>
        <p:spPr bwMode="auto">
          <a:xfrm>
            <a:off x="7032389" y="2157982"/>
            <a:ext cx="2020887" cy="346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96" tIns="46648" rIns="93296" bIns="46648">
            <a:spAutoFit/>
          </a:bodyPr>
          <a:lstStyle>
            <a:lvl1pPr marL="117475" indent="-11747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sz="1500" b="1" dirty="0">
                <a:cs typeface="Arial" pitchFamily="34" charset="0"/>
              </a:rPr>
              <a:t>Measures should be patient-centered and outcome-oriented whenever possible</a:t>
            </a:r>
          </a:p>
          <a:p>
            <a:pPr eaLnBrk="1" hangingPunct="1">
              <a:buFont typeface="Arial" pitchFamily="34" charset="0"/>
              <a:buChar char="•"/>
            </a:pPr>
            <a:endParaRPr lang="en-US" b="1" dirty="0"/>
          </a:p>
          <a:p>
            <a:pPr eaLnBrk="1" hangingPunct="1">
              <a:buFont typeface="Arial" pitchFamily="34" charset="0"/>
              <a:buChar char="•"/>
            </a:pPr>
            <a:r>
              <a:rPr lang="en-US" sz="1500" b="1" dirty="0">
                <a:cs typeface="Arial" pitchFamily="34" charset="0"/>
              </a:rPr>
              <a:t>Measure concepts in each of the six domains that are common across providers and settings can form a core set of measures</a:t>
            </a:r>
          </a:p>
        </p:txBody>
      </p:sp>
      <p:sp>
        <p:nvSpPr>
          <p:cNvPr id="22536" name="TextBox 28"/>
          <p:cNvSpPr txBox="1">
            <a:spLocks noChangeArrowheads="1"/>
          </p:cNvSpPr>
          <p:nvPr/>
        </p:nvSpPr>
        <p:spPr bwMode="auto">
          <a:xfrm>
            <a:off x="304800" y="4876800"/>
            <a:ext cx="2057400" cy="83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96" tIns="46648" rIns="93296" bIns="466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14300" indent="-114300" eaLnBrk="1" hangingPunct="1">
              <a:buFont typeface="Arial" pitchFamily="34" charset="0"/>
              <a:buChar char="•"/>
            </a:pPr>
            <a:r>
              <a:rPr lang="en-US" sz="1200" dirty="0"/>
              <a:t>Patient experience</a:t>
            </a:r>
          </a:p>
          <a:p>
            <a:pPr marL="114300" indent="-114300" eaLnBrk="1" hangingPunct="1">
              <a:buFont typeface="Arial" pitchFamily="34" charset="0"/>
              <a:buChar char="•"/>
            </a:pPr>
            <a:r>
              <a:rPr lang="en-US" sz="1200" dirty="0"/>
              <a:t>Caregiver experience</a:t>
            </a:r>
          </a:p>
          <a:p>
            <a:pPr marL="114300" indent="-114300" eaLnBrk="1" hangingPunct="1">
              <a:buFont typeface="Arial" pitchFamily="34" charset="0"/>
              <a:buChar char="•"/>
            </a:pPr>
            <a:r>
              <a:rPr lang="en-US" sz="1200" dirty="0"/>
              <a:t>Preference- and goal-oriented care</a:t>
            </a:r>
          </a:p>
        </p:txBody>
      </p:sp>
      <p:sp>
        <p:nvSpPr>
          <p:cNvPr id="22538" name="TextBox 30"/>
          <p:cNvSpPr txBox="1">
            <a:spLocks noChangeArrowheads="1"/>
          </p:cNvSpPr>
          <p:nvPr/>
        </p:nvSpPr>
        <p:spPr bwMode="auto">
          <a:xfrm>
            <a:off x="4037013" y="4481513"/>
            <a:ext cx="1906587" cy="47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3296" tIns="46648" rIns="93296" bIns="466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200" b="1" dirty="0"/>
              <a:t>Efficiency </a:t>
            </a:r>
            <a:r>
              <a:rPr lang="en-US" sz="1200" b="1" dirty="0" smtClean="0"/>
              <a:t>and</a:t>
            </a:r>
          </a:p>
          <a:p>
            <a:pPr algn="ctr" eaLnBrk="1" hangingPunct="1"/>
            <a:r>
              <a:rPr lang="en-US" sz="1200" b="1" dirty="0" smtClean="0"/>
              <a:t>Cost </a:t>
            </a:r>
            <a:r>
              <a:rPr lang="en-US" sz="1200" b="1" dirty="0"/>
              <a:t>R</a:t>
            </a:r>
            <a:r>
              <a:rPr lang="en-US" sz="1200" b="1" dirty="0" smtClean="0"/>
              <a:t>eduction</a:t>
            </a:r>
            <a:endParaRPr lang="en-US" sz="1200" b="1" dirty="0"/>
          </a:p>
        </p:txBody>
      </p:sp>
      <p:sp>
        <p:nvSpPr>
          <p:cNvPr id="22539" name="TextBox 31"/>
          <p:cNvSpPr txBox="1">
            <a:spLocks noChangeArrowheads="1"/>
          </p:cNvSpPr>
          <p:nvPr/>
        </p:nvSpPr>
        <p:spPr bwMode="auto">
          <a:xfrm>
            <a:off x="4343400" y="4914900"/>
            <a:ext cx="20574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96" tIns="46648" rIns="93296" bIns="466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14300" indent="-114300" eaLnBrk="1" hangingPunct="1">
              <a:buFont typeface="Arial" pitchFamily="34" charset="0"/>
              <a:buChar char="•"/>
            </a:pPr>
            <a:r>
              <a:rPr lang="en-US" sz="1200" dirty="0"/>
              <a:t>Cost</a:t>
            </a:r>
          </a:p>
          <a:p>
            <a:pPr marL="114300" indent="-114300" eaLnBrk="1" hangingPunct="1">
              <a:buFont typeface="Arial" pitchFamily="34" charset="0"/>
              <a:buChar char="•"/>
            </a:pPr>
            <a:r>
              <a:rPr lang="en-US" sz="1200" dirty="0"/>
              <a:t>Efficiency</a:t>
            </a:r>
          </a:p>
          <a:p>
            <a:pPr marL="114300" indent="-114300" eaLnBrk="1" hangingPunct="1">
              <a:buFont typeface="Arial" pitchFamily="34" charset="0"/>
              <a:buChar char="•"/>
            </a:pPr>
            <a:r>
              <a:rPr lang="en-US" sz="1200" dirty="0"/>
              <a:t>Appropriateness</a:t>
            </a:r>
          </a:p>
        </p:txBody>
      </p:sp>
      <p:sp>
        <p:nvSpPr>
          <p:cNvPr id="22541" name="TextBox 33"/>
          <p:cNvSpPr txBox="1">
            <a:spLocks noChangeArrowheads="1"/>
          </p:cNvSpPr>
          <p:nvPr/>
        </p:nvSpPr>
        <p:spPr bwMode="auto">
          <a:xfrm>
            <a:off x="2133600" y="1676400"/>
            <a:ext cx="1816100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96" tIns="46648" rIns="93296" bIns="466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200" b="1" dirty="0"/>
              <a:t>Care </a:t>
            </a:r>
            <a:r>
              <a:rPr lang="en-US" sz="1200" b="1" dirty="0" smtClean="0"/>
              <a:t>Coordination</a:t>
            </a:r>
            <a:endParaRPr lang="en-US" sz="1200" b="1" dirty="0"/>
          </a:p>
        </p:txBody>
      </p:sp>
      <p:sp>
        <p:nvSpPr>
          <p:cNvPr id="22542" name="TextBox 34"/>
          <p:cNvSpPr txBox="1">
            <a:spLocks noChangeArrowheads="1"/>
          </p:cNvSpPr>
          <p:nvPr/>
        </p:nvSpPr>
        <p:spPr bwMode="auto">
          <a:xfrm>
            <a:off x="2333625" y="1905000"/>
            <a:ext cx="1628775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3296" tIns="46648" rIns="93296" bIns="466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14300" indent="-114300" eaLnBrk="1" hangingPunct="1">
              <a:buFont typeface="Arial" pitchFamily="34" charset="0"/>
              <a:buChar char="•"/>
            </a:pPr>
            <a:r>
              <a:rPr lang="en-US" sz="1200" dirty="0" smtClean="0"/>
              <a:t>Patient </a:t>
            </a:r>
            <a:r>
              <a:rPr lang="en-US" sz="1200" dirty="0"/>
              <a:t>and family activation</a:t>
            </a:r>
          </a:p>
          <a:p>
            <a:pPr marL="114300" indent="-114300" eaLnBrk="1" hangingPunct="1">
              <a:buFont typeface="Arial" pitchFamily="34" charset="0"/>
              <a:buChar char="•"/>
            </a:pPr>
            <a:r>
              <a:rPr lang="en-US" sz="1200" dirty="0" smtClean="0"/>
              <a:t>Infrastructure </a:t>
            </a:r>
            <a:r>
              <a:rPr lang="en-US" sz="1200" dirty="0"/>
              <a:t>and processes for care coordination</a:t>
            </a:r>
          </a:p>
          <a:p>
            <a:pPr marL="114300" indent="-114300" eaLnBrk="1" hangingPunct="1">
              <a:buFont typeface="Arial" pitchFamily="34" charset="0"/>
              <a:buChar char="•"/>
            </a:pPr>
            <a:r>
              <a:rPr lang="en-US" sz="1200" dirty="0" smtClean="0"/>
              <a:t>Impact </a:t>
            </a:r>
            <a:r>
              <a:rPr lang="en-US" sz="1200" dirty="0"/>
              <a:t>of care coordination</a:t>
            </a:r>
          </a:p>
        </p:txBody>
      </p:sp>
      <p:sp>
        <p:nvSpPr>
          <p:cNvPr id="22544" name="TextBox 36"/>
          <p:cNvSpPr txBox="1">
            <a:spLocks noChangeArrowheads="1"/>
          </p:cNvSpPr>
          <p:nvPr/>
        </p:nvSpPr>
        <p:spPr bwMode="auto">
          <a:xfrm>
            <a:off x="381000" y="2209800"/>
            <a:ext cx="1524000" cy="463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3296" tIns="46648" rIns="93296" bIns="466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200" b="1" dirty="0"/>
              <a:t>Clinical </a:t>
            </a:r>
            <a:r>
              <a:rPr lang="en-US" sz="1200" b="1" dirty="0" smtClean="0"/>
              <a:t>Quality</a:t>
            </a:r>
          </a:p>
          <a:p>
            <a:pPr algn="ctr" eaLnBrk="1" hangingPunct="1"/>
            <a:r>
              <a:rPr lang="en-US" sz="1200" b="1" dirty="0" smtClean="0"/>
              <a:t>of Care</a:t>
            </a:r>
            <a:endParaRPr lang="en-US" sz="1200" b="1" dirty="0"/>
          </a:p>
        </p:txBody>
      </p:sp>
      <p:sp>
        <p:nvSpPr>
          <p:cNvPr id="22545" name="TextBox 37"/>
          <p:cNvSpPr txBox="1">
            <a:spLocks noChangeArrowheads="1"/>
          </p:cNvSpPr>
          <p:nvPr/>
        </p:nvSpPr>
        <p:spPr bwMode="auto">
          <a:xfrm>
            <a:off x="304800" y="2667000"/>
            <a:ext cx="1676400" cy="10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3296" tIns="46648" rIns="93296" bIns="466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14300" indent="-114300" eaLnBrk="1" hangingPunct="1">
              <a:buFont typeface="Arial" pitchFamily="34" charset="0"/>
              <a:buChar char="•"/>
            </a:pPr>
            <a:r>
              <a:rPr lang="en-US" sz="1200" dirty="0"/>
              <a:t>Care type (preventive, acute, post-acute, chronic)</a:t>
            </a:r>
          </a:p>
          <a:p>
            <a:pPr marL="114300" indent="-114300" eaLnBrk="1" hangingPunct="1">
              <a:buFont typeface="Arial" pitchFamily="34" charset="0"/>
              <a:buChar char="•"/>
            </a:pPr>
            <a:r>
              <a:rPr lang="en-US" sz="1200" dirty="0"/>
              <a:t>Conditions</a:t>
            </a:r>
          </a:p>
          <a:p>
            <a:pPr marL="114300" indent="-114300" eaLnBrk="1" hangingPunct="1">
              <a:buFont typeface="Arial" pitchFamily="34" charset="0"/>
              <a:buChar char="•"/>
            </a:pPr>
            <a:r>
              <a:rPr lang="en-US" sz="1200" dirty="0"/>
              <a:t>Subpopulations</a:t>
            </a:r>
          </a:p>
        </p:txBody>
      </p:sp>
      <p:sp>
        <p:nvSpPr>
          <p:cNvPr id="22547" name="TextBox 39"/>
          <p:cNvSpPr txBox="1">
            <a:spLocks noChangeArrowheads="1"/>
          </p:cNvSpPr>
          <p:nvPr/>
        </p:nvSpPr>
        <p:spPr bwMode="auto">
          <a:xfrm>
            <a:off x="3810000" y="2279650"/>
            <a:ext cx="19812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96" tIns="46648" rIns="93296" bIns="466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200" b="1" dirty="0"/>
              <a:t>Population/ </a:t>
            </a:r>
            <a:endParaRPr lang="en-US" sz="1200" b="1" dirty="0" smtClean="0"/>
          </a:p>
          <a:p>
            <a:pPr algn="ctr" eaLnBrk="1" hangingPunct="1"/>
            <a:r>
              <a:rPr lang="en-US" sz="1200" b="1" dirty="0" smtClean="0"/>
              <a:t>Community </a:t>
            </a:r>
            <a:r>
              <a:rPr lang="en-US" sz="1200" b="1" dirty="0"/>
              <a:t>H</a:t>
            </a:r>
            <a:r>
              <a:rPr lang="en-US" sz="1200" b="1" dirty="0" smtClean="0"/>
              <a:t>ealth</a:t>
            </a:r>
            <a:endParaRPr lang="en-US" sz="1200" b="1" dirty="0"/>
          </a:p>
        </p:txBody>
      </p:sp>
      <p:sp>
        <p:nvSpPr>
          <p:cNvPr id="22548" name="TextBox 40"/>
          <p:cNvSpPr txBox="1">
            <a:spLocks noChangeArrowheads="1"/>
          </p:cNvSpPr>
          <p:nvPr/>
        </p:nvSpPr>
        <p:spPr bwMode="auto">
          <a:xfrm>
            <a:off x="4114800" y="2743200"/>
            <a:ext cx="175260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3296" tIns="46648" rIns="93296" bIns="466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14300" indent="-114300" eaLnBrk="1" hangingPunct="1">
              <a:buFont typeface="Arial" pitchFamily="34" charset="0"/>
              <a:buChar char="•"/>
            </a:pPr>
            <a:r>
              <a:rPr lang="en-US" sz="1200" dirty="0"/>
              <a:t>Health Behaviors</a:t>
            </a:r>
          </a:p>
          <a:p>
            <a:pPr marL="114300" indent="-114300" eaLnBrk="1" hangingPunct="1">
              <a:buFont typeface="Arial" pitchFamily="34" charset="0"/>
              <a:buChar char="•"/>
            </a:pPr>
            <a:r>
              <a:rPr lang="en-US" sz="1200" dirty="0"/>
              <a:t>Access</a:t>
            </a:r>
          </a:p>
          <a:p>
            <a:pPr marL="114300" indent="-114300" eaLnBrk="1" hangingPunct="1">
              <a:buFont typeface="Arial" pitchFamily="34" charset="0"/>
              <a:buChar char="•"/>
            </a:pPr>
            <a:r>
              <a:rPr lang="en-US" sz="1200" dirty="0"/>
              <a:t>Physical and Social environment</a:t>
            </a:r>
          </a:p>
          <a:p>
            <a:pPr marL="114300" indent="-114300" eaLnBrk="1" hangingPunct="1">
              <a:buFont typeface="Arial" pitchFamily="34" charset="0"/>
              <a:buChar char="•"/>
            </a:pPr>
            <a:r>
              <a:rPr lang="en-US" sz="1200" dirty="0"/>
              <a:t>Health Status</a:t>
            </a:r>
          </a:p>
        </p:txBody>
      </p:sp>
      <p:sp>
        <p:nvSpPr>
          <p:cNvPr id="22551" name="TextBox 43"/>
          <p:cNvSpPr txBox="1">
            <a:spLocks noChangeArrowheads="1"/>
          </p:cNvSpPr>
          <p:nvPr/>
        </p:nvSpPr>
        <p:spPr bwMode="auto">
          <a:xfrm>
            <a:off x="2362200" y="5230813"/>
            <a:ext cx="1684337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3296" tIns="46648" rIns="93296" bIns="466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114300" indent="-114300" eaLnBrk="1" hangingPunct="1">
              <a:buFont typeface="Arial" pitchFamily="34" charset="0"/>
              <a:buChar char="•"/>
            </a:pPr>
            <a:r>
              <a:rPr lang="en-US" sz="1200" dirty="0"/>
              <a:t>All-cause harm</a:t>
            </a:r>
          </a:p>
          <a:p>
            <a:pPr marL="114300" indent="-114300" eaLnBrk="1" hangingPunct="1">
              <a:buFont typeface="Arial" pitchFamily="34" charset="0"/>
              <a:buChar char="•"/>
            </a:pPr>
            <a:r>
              <a:rPr lang="en-US" sz="1200" dirty="0" smtClean="0"/>
              <a:t>HACs</a:t>
            </a:r>
            <a:endParaRPr lang="en-US" sz="1200" dirty="0"/>
          </a:p>
          <a:p>
            <a:pPr marL="114300" indent="-114300" eaLnBrk="1" hangingPunct="1">
              <a:buFont typeface="Arial" pitchFamily="34" charset="0"/>
              <a:buChar char="•"/>
            </a:pPr>
            <a:r>
              <a:rPr lang="en-US" sz="1200" dirty="0" smtClean="0"/>
              <a:t>HAIs</a:t>
            </a:r>
            <a:endParaRPr lang="en-US" sz="1200" dirty="0"/>
          </a:p>
          <a:p>
            <a:pPr marL="114300" indent="-114300" eaLnBrk="1" hangingPunct="1">
              <a:buFont typeface="Arial" pitchFamily="34" charset="0"/>
              <a:buChar char="•"/>
            </a:pPr>
            <a:r>
              <a:rPr lang="en-US" sz="1200" dirty="0" smtClean="0"/>
              <a:t>Unnecessary </a:t>
            </a:r>
            <a:r>
              <a:rPr lang="en-US" sz="1200" dirty="0"/>
              <a:t>care</a:t>
            </a:r>
          </a:p>
          <a:p>
            <a:pPr marL="114300" indent="-114300" eaLnBrk="1" hangingPunct="1">
              <a:buFont typeface="Arial" pitchFamily="34" charset="0"/>
              <a:buChar char="•"/>
            </a:pPr>
            <a:r>
              <a:rPr lang="en-US" sz="1200" dirty="0" smtClean="0"/>
              <a:t>Medication </a:t>
            </a:r>
            <a:r>
              <a:rPr lang="en-US" sz="1200" dirty="0"/>
              <a:t>safety</a:t>
            </a:r>
          </a:p>
        </p:txBody>
      </p:sp>
      <p:sp>
        <p:nvSpPr>
          <p:cNvPr id="28" name="TextBox 42"/>
          <p:cNvSpPr txBox="1">
            <a:spLocks noChangeArrowheads="1"/>
          </p:cNvSpPr>
          <p:nvPr/>
        </p:nvSpPr>
        <p:spPr bwMode="auto">
          <a:xfrm>
            <a:off x="1981200" y="4913424"/>
            <a:ext cx="20574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3296" tIns="46648" rIns="93296" bIns="466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200" b="1" dirty="0"/>
              <a:t>Safety</a:t>
            </a:r>
          </a:p>
        </p:txBody>
      </p:sp>
      <p:sp>
        <p:nvSpPr>
          <p:cNvPr id="22535" name="TextBox 27"/>
          <p:cNvSpPr txBox="1">
            <a:spLocks noChangeArrowheads="1"/>
          </p:cNvSpPr>
          <p:nvPr/>
        </p:nvSpPr>
        <p:spPr bwMode="auto">
          <a:xfrm>
            <a:off x="0" y="4120129"/>
            <a:ext cx="2057400" cy="832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96" tIns="46648" rIns="93296" bIns="466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200" b="1" dirty="0"/>
              <a:t>Person- and </a:t>
            </a:r>
            <a:endParaRPr lang="en-US" sz="1200" b="1" dirty="0" smtClean="0"/>
          </a:p>
          <a:p>
            <a:pPr algn="ctr" eaLnBrk="1" hangingPunct="1"/>
            <a:r>
              <a:rPr lang="en-US" sz="1200" b="1" dirty="0" smtClean="0"/>
              <a:t>Caregiver- Centered </a:t>
            </a:r>
            <a:r>
              <a:rPr lang="en-US" sz="1200" b="1" dirty="0"/>
              <a:t>E</a:t>
            </a:r>
            <a:r>
              <a:rPr lang="en-US" sz="1200" b="1" dirty="0" smtClean="0"/>
              <a:t>xperience </a:t>
            </a:r>
            <a:r>
              <a:rPr lang="en-US" sz="1200" b="1" dirty="0"/>
              <a:t>and </a:t>
            </a:r>
            <a:r>
              <a:rPr lang="en-US" sz="1200" b="1" dirty="0" smtClean="0"/>
              <a:t>Outcomes</a:t>
            </a:r>
            <a:endParaRPr lang="en-US" sz="1200" b="1" dirty="0"/>
          </a:p>
        </p:txBody>
      </p:sp>
      <p:sp>
        <p:nvSpPr>
          <p:cNvPr id="31" name="Rektangel 133"/>
          <p:cNvSpPr>
            <a:spLocks noChangeArrowheads="1"/>
          </p:cNvSpPr>
          <p:nvPr/>
        </p:nvSpPr>
        <p:spPr bwMode="auto">
          <a:xfrm>
            <a:off x="1752600" y="3880265"/>
            <a:ext cx="2565400" cy="464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801688">
              <a:lnSpc>
                <a:spcPts val="2900"/>
              </a:lnSpc>
            </a:pPr>
            <a:r>
              <a:rPr lang="en-US" sz="2800" b="1" noProof="1">
                <a:solidFill>
                  <a:schemeClr val="bg1"/>
                </a:solidFill>
                <a:latin typeface="Calibri" charset="0"/>
                <a:cs typeface="Arial" charset="0"/>
              </a:rPr>
              <a:t>Function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CCB384-F93C-4BE6-8E2B-FCC4FADC192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54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 Domains &amp; Measures Under Consideration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696200" cy="450373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 smtClean="0">
                <a:latin typeface="+mj-lt"/>
              </a:rPr>
              <a:t>Functional status, cognitive function, and changes in function and cognitive function</a:t>
            </a:r>
          </a:p>
          <a:p>
            <a:pPr lvl="1"/>
            <a:r>
              <a:rPr lang="en-US" i="1" dirty="0"/>
              <a:t>Percent of patients/residents with an admission and discharge functional assessment and a care plan that addresses function</a:t>
            </a:r>
            <a:endParaRPr lang="en-US" i="1" dirty="0">
              <a:latin typeface="+mj-lt"/>
            </a:endParaRPr>
          </a:p>
          <a:p>
            <a:pPr lvl="0"/>
            <a:r>
              <a:rPr lang="en-US" dirty="0" smtClean="0">
                <a:latin typeface="+mj-lt"/>
              </a:rPr>
              <a:t>Skin integrity and changes in skin integrity</a:t>
            </a:r>
          </a:p>
          <a:p>
            <a:pPr lvl="1"/>
            <a:r>
              <a:rPr lang="en-US" i="1" dirty="0" smtClean="0"/>
              <a:t>NQF #0678 Percent </a:t>
            </a:r>
            <a:r>
              <a:rPr lang="en-US" i="1" dirty="0"/>
              <a:t>of Residents or Patients with Pressure Ulcers That Are New or </a:t>
            </a:r>
            <a:r>
              <a:rPr lang="en-US" i="1" dirty="0" smtClean="0"/>
              <a:t>Worsened (</a:t>
            </a:r>
            <a:r>
              <a:rPr lang="en-US" i="1" dirty="0"/>
              <a:t>NQF #0678 </a:t>
            </a:r>
            <a:r>
              <a:rPr lang="en-US" i="1" dirty="0" smtClean="0"/>
              <a:t>)</a:t>
            </a:r>
            <a:endParaRPr lang="en-US" i="1" dirty="0" smtClean="0">
              <a:latin typeface="+mj-lt"/>
            </a:endParaRPr>
          </a:p>
          <a:p>
            <a:r>
              <a:rPr lang="en-US" dirty="0">
                <a:latin typeface="+mj-lt"/>
              </a:rPr>
              <a:t>Incidence of major </a:t>
            </a:r>
            <a:r>
              <a:rPr lang="en-US" dirty="0" smtClean="0">
                <a:latin typeface="+mj-lt"/>
              </a:rPr>
              <a:t>falls</a:t>
            </a:r>
          </a:p>
          <a:p>
            <a:pPr lvl="1"/>
            <a:r>
              <a:rPr lang="en-US" i="1" dirty="0"/>
              <a:t>Percent of Residents Experiencing One or More Falls with Major </a:t>
            </a:r>
            <a:r>
              <a:rPr lang="en-US" i="1" dirty="0" smtClean="0"/>
              <a:t>Injury </a:t>
            </a:r>
            <a:r>
              <a:rPr lang="en-US" i="1" dirty="0"/>
              <a:t>(NQF #</a:t>
            </a:r>
            <a:r>
              <a:rPr lang="en-US" i="1" dirty="0" smtClean="0"/>
              <a:t>0674)</a:t>
            </a:r>
            <a:endParaRPr lang="en-US" i="1" dirty="0"/>
          </a:p>
          <a:p>
            <a:pPr lvl="1"/>
            <a:endParaRPr lang="en-US" i="1" dirty="0" smtClean="0">
              <a:latin typeface="+mj-lt"/>
            </a:endParaRPr>
          </a:p>
          <a:p>
            <a:endParaRPr lang="en-US" b="1" dirty="0" smtClean="0">
              <a:latin typeface="+mj-lt"/>
            </a:endParaRPr>
          </a:p>
          <a:p>
            <a:endParaRPr lang="en-US" b="1" dirty="0"/>
          </a:p>
          <a:p>
            <a:pPr lvl="0"/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2000" y="6096000"/>
            <a:ext cx="533400" cy="457200"/>
          </a:xfrm>
          <a:prstGeom prst="rect">
            <a:avLst/>
          </a:prstGeom>
        </p:spPr>
        <p:txBody>
          <a:bodyPr/>
          <a:lstStyle/>
          <a:p>
            <a:fld id="{CA538793-F95B-4CFC-9A87-DBAD57B24C1D}" type="slidenum">
              <a:rPr lang="en-US" smtClean="0">
                <a:solidFill>
                  <a:srgbClr val="003399"/>
                </a:solidFill>
              </a:rPr>
              <a:pPr/>
              <a:t>19</a:t>
            </a:fld>
            <a:endParaRPr lang="en-US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81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800" dirty="0"/>
              <a:t>Bi-partisan bill introduced in March, U.S. House  &amp; </a:t>
            </a:r>
            <a:r>
              <a:rPr lang="en-US" sz="3800" dirty="0" smtClean="0"/>
              <a:t>Senate; </a:t>
            </a:r>
            <a:r>
              <a:rPr lang="en-US" sz="3800" dirty="0"/>
              <a:t>passed on September 18, 2014 </a:t>
            </a:r>
            <a:r>
              <a:rPr lang="en-US" sz="3800" dirty="0" smtClean="0"/>
              <a:t>and signed into law by President Obama October 6, 2014</a:t>
            </a:r>
          </a:p>
          <a:p>
            <a:endParaRPr lang="en-US" sz="3800" dirty="0"/>
          </a:p>
          <a:p>
            <a:r>
              <a:rPr lang="en-US" sz="3800" dirty="0"/>
              <a:t>Requires Standardized Patient Assessment </a:t>
            </a:r>
            <a:r>
              <a:rPr lang="en-US" sz="3800" dirty="0" smtClean="0"/>
              <a:t>Data for:</a:t>
            </a:r>
            <a:endParaRPr lang="en-US" sz="3800" dirty="0"/>
          </a:p>
          <a:p>
            <a:pPr lvl="1"/>
            <a:r>
              <a:rPr lang="en-US" sz="3400" dirty="0" smtClean="0"/>
              <a:t>Assessment and Quality Measures</a:t>
            </a:r>
          </a:p>
          <a:p>
            <a:pPr lvl="1"/>
            <a:r>
              <a:rPr lang="en-US" sz="3400" dirty="0" smtClean="0"/>
              <a:t>Quality </a:t>
            </a:r>
            <a:r>
              <a:rPr lang="en-US" sz="3400" dirty="0"/>
              <a:t>care and improved outcomes </a:t>
            </a:r>
          </a:p>
          <a:p>
            <a:pPr lvl="1"/>
            <a:r>
              <a:rPr lang="en-US" sz="3400" dirty="0" smtClean="0"/>
              <a:t>Discharge Planning</a:t>
            </a:r>
          </a:p>
          <a:p>
            <a:pPr lvl="1"/>
            <a:r>
              <a:rPr lang="en-US" sz="3400" dirty="0" smtClean="0"/>
              <a:t>Interoperability</a:t>
            </a:r>
            <a:endParaRPr lang="en-US" sz="3400" dirty="0"/>
          </a:p>
          <a:p>
            <a:pPr lvl="1"/>
            <a:r>
              <a:rPr lang="en-US" sz="3400" dirty="0" smtClean="0"/>
              <a:t>Care coordination </a:t>
            </a:r>
            <a:endParaRPr lang="en-US" sz="34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Improving Medicare Post-Acute Care Transformation (IMPACT) Act of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74525" y="6382350"/>
            <a:ext cx="990600" cy="365125"/>
          </a:xfrm>
          <a:prstGeom prst="rect">
            <a:avLst/>
          </a:prstGeom>
        </p:spPr>
        <p:txBody>
          <a:bodyPr/>
          <a:lstStyle/>
          <a:p>
            <a:fld id="{E8555075-F7D8-774D-92CE-0FFE5404D32F}" type="slidenum">
              <a:rPr lang="en-US" sz="1200" smtClean="0">
                <a:solidFill>
                  <a:prstClr val="black"/>
                </a:solidFill>
              </a:rPr>
              <a:pPr/>
              <a:t>2</a:t>
            </a:fld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86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5100" b="1" dirty="0" smtClean="0"/>
              <a:t>Measures </a:t>
            </a:r>
            <a:r>
              <a:rPr lang="en-US" sz="5100" b="1" dirty="0"/>
              <a:t>to reflect all-condition risk-adjusted potentially preventable hospital readmission </a:t>
            </a:r>
            <a:r>
              <a:rPr lang="en-US" sz="5100" b="1" dirty="0" smtClean="0"/>
              <a:t>rates</a:t>
            </a:r>
          </a:p>
          <a:p>
            <a:pPr marL="0" indent="0">
              <a:buNone/>
            </a:pPr>
            <a:endParaRPr lang="en-US" sz="4400" b="1" dirty="0" smtClean="0"/>
          </a:p>
          <a:p>
            <a:r>
              <a:rPr lang="en-US" sz="5100" b="1" dirty="0" smtClean="0"/>
              <a:t>IRF </a:t>
            </a:r>
            <a:r>
              <a:rPr lang="en-US" sz="5100" b="1" dirty="0"/>
              <a:t>Setting (NQF #2502): </a:t>
            </a:r>
            <a:r>
              <a:rPr lang="en-US" sz="5100" dirty="0" smtClean="0"/>
              <a:t>All-Cause Unplanned </a:t>
            </a:r>
            <a:r>
              <a:rPr lang="en-US" sz="5100" dirty="0"/>
              <a:t>Readmission </a:t>
            </a:r>
            <a:r>
              <a:rPr lang="en-US" sz="5100" dirty="0" smtClean="0"/>
              <a:t>Measure for </a:t>
            </a:r>
            <a:r>
              <a:rPr lang="en-US" sz="5100" dirty="0"/>
              <a:t>30 Days Post Discharge </a:t>
            </a:r>
            <a:r>
              <a:rPr lang="en-US" sz="5100" dirty="0" smtClean="0"/>
              <a:t>from Inpatient </a:t>
            </a:r>
            <a:r>
              <a:rPr lang="en-US" sz="5100" dirty="0"/>
              <a:t>Rehabilitation Facilities </a:t>
            </a:r>
            <a:endParaRPr lang="en-US" sz="5100" dirty="0" smtClean="0"/>
          </a:p>
          <a:p>
            <a:pPr marL="0" indent="0">
              <a:buNone/>
            </a:pPr>
            <a:endParaRPr lang="en-US" sz="4400" dirty="0" smtClean="0"/>
          </a:p>
          <a:p>
            <a:r>
              <a:rPr lang="en-US" sz="5100" b="1" dirty="0"/>
              <a:t>SNF Setting (NQF #2510</a:t>
            </a:r>
            <a:r>
              <a:rPr lang="en-US" sz="5100" b="1" dirty="0" smtClean="0"/>
              <a:t>):</a:t>
            </a:r>
            <a:r>
              <a:rPr lang="en-US" sz="5100" dirty="0"/>
              <a:t> </a:t>
            </a:r>
            <a:r>
              <a:rPr lang="en-US" sz="5100" dirty="0" smtClean="0"/>
              <a:t>Skilled </a:t>
            </a:r>
            <a:r>
              <a:rPr lang="en-US" sz="5100" dirty="0"/>
              <a:t>Nursing Facility 30-Day All-Cause Readmission </a:t>
            </a:r>
            <a:r>
              <a:rPr lang="en-US" sz="5100" dirty="0" smtClean="0"/>
              <a:t>Measure </a:t>
            </a:r>
            <a:r>
              <a:rPr lang="en-US" sz="5100" dirty="0"/>
              <a:t>(</a:t>
            </a:r>
            <a:r>
              <a:rPr lang="en-US" sz="5100" dirty="0" smtClean="0"/>
              <a:t>SNFRM) </a:t>
            </a:r>
          </a:p>
          <a:p>
            <a:pPr marL="0" indent="0">
              <a:buNone/>
            </a:pPr>
            <a:endParaRPr lang="en-US" sz="4400" dirty="0"/>
          </a:p>
          <a:p>
            <a:r>
              <a:rPr lang="en-US" sz="5100" b="1" dirty="0"/>
              <a:t>For LTCH Setting (NQF #2512</a:t>
            </a:r>
            <a:r>
              <a:rPr lang="en-US" sz="5100" b="1" dirty="0" smtClean="0"/>
              <a:t>):</a:t>
            </a:r>
            <a:r>
              <a:rPr lang="en-US" sz="5100" dirty="0"/>
              <a:t> </a:t>
            </a:r>
            <a:r>
              <a:rPr lang="en-US" sz="5100" dirty="0" smtClean="0"/>
              <a:t>All-Cause </a:t>
            </a:r>
            <a:r>
              <a:rPr lang="en-US" sz="5100" dirty="0"/>
              <a:t>Unplanned Readmission Measure for 30 Days Post Discharge from Long-Term Care Hospitals (LTCHs</a:t>
            </a:r>
            <a:r>
              <a:rPr lang="en-US" sz="5100" dirty="0" smtClean="0"/>
              <a:t>)</a:t>
            </a:r>
          </a:p>
          <a:p>
            <a:pPr marL="0" indent="0">
              <a:buNone/>
            </a:pPr>
            <a:endParaRPr lang="en-US" sz="4400" dirty="0" smtClean="0"/>
          </a:p>
          <a:p>
            <a:r>
              <a:rPr lang="en-US" sz="5100" b="1" dirty="0"/>
              <a:t>HH Services (NQF #2380</a:t>
            </a:r>
            <a:r>
              <a:rPr lang="en-US" sz="5100" b="1" dirty="0" smtClean="0"/>
              <a:t>):</a:t>
            </a:r>
            <a:r>
              <a:rPr lang="en-US" sz="5100" dirty="0" err="1" smtClean="0"/>
              <a:t>Rehospitalization</a:t>
            </a:r>
            <a:r>
              <a:rPr lang="en-US" sz="5100" dirty="0" smtClean="0"/>
              <a:t> </a:t>
            </a:r>
            <a:r>
              <a:rPr lang="en-US" sz="5100" dirty="0"/>
              <a:t>During the First 30 Days of Home Health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200" dirty="0"/>
              <a:t>Measure Domains &amp; Measures Under </a:t>
            </a:r>
            <a:r>
              <a:rPr lang="en-US" sz="3200" dirty="0" smtClean="0"/>
              <a:t>Consideration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74525" y="6382350"/>
            <a:ext cx="990600" cy="365125"/>
          </a:xfrm>
          <a:prstGeom prst="rect">
            <a:avLst/>
          </a:prstGeom>
        </p:spPr>
        <p:txBody>
          <a:bodyPr/>
          <a:lstStyle/>
          <a:p>
            <a:fld id="{E8555075-F7D8-774D-92CE-0FFE5404D32F}" type="slidenum">
              <a:rPr lang="en-US" sz="1200" smtClean="0">
                <a:solidFill>
                  <a:prstClr val="black"/>
                </a:solidFill>
              </a:rPr>
              <a:pPr/>
              <a:t>20</a:t>
            </a:fld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02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Measures Under </a:t>
            </a:r>
            <a:r>
              <a:rPr lang="en-US" dirty="0" smtClean="0"/>
              <a:t>Consideration: </a:t>
            </a:r>
            <a:r>
              <a:rPr lang="en-US" dirty="0"/>
              <a:t>Phased </a:t>
            </a:r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</a:t>
            </a:r>
            <a:r>
              <a:rPr lang="en-US" dirty="0"/>
              <a:t>totality of the measures considered for use for the purposes of meeting the requirements of the IMPACT Act will evolve over time in a phased approach. 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/>
              <a:t>meet </a:t>
            </a:r>
            <a:r>
              <a:rPr lang="en-US" dirty="0" smtClean="0"/>
              <a:t>statutorily </a:t>
            </a:r>
            <a:r>
              <a:rPr lang="en-US" dirty="0"/>
              <a:t>required FY/CY 2017 timelines, our review and consideration was given to measures that:</a:t>
            </a:r>
          </a:p>
          <a:p>
            <a:pPr lvl="1"/>
            <a:r>
              <a:rPr lang="en-US" dirty="0"/>
              <a:t>Address a current area for improvement </a:t>
            </a:r>
            <a:endParaRPr lang="en-US" dirty="0" smtClean="0"/>
          </a:p>
          <a:p>
            <a:pPr lvl="1"/>
            <a:r>
              <a:rPr lang="en-US" dirty="0" smtClean="0"/>
              <a:t>Consider  measures in place in post-acute </a:t>
            </a:r>
            <a:r>
              <a:rPr lang="en-US" dirty="0"/>
              <a:t>care quality reporting programs,  </a:t>
            </a:r>
            <a:r>
              <a:rPr lang="en-US" dirty="0" smtClean="0"/>
              <a:t> and are:</a:t>
            </a:r>
          </a:p>
          <a:p>
            <a:pPr lvl="2"/>
            <a:r>
              <a:rPr lang="en-US" dirty="0" smtClean="0"/>
              <a:t> already </a:t>
            </a:r>
            <a:r>
              <a:rPr lang="en-US" dirty="0"/>
              <a:t>endorsed and in place, </a:t>
            </a:r>
            <a:endParaRPr lang="en-US" dirty="0" smtClean="0"/>
          </a:p>
          <a:p>
            <a:pPr lvl="2"/>
            <a:r>
              <a:rPr lang="en-US" dirty="0" smtClean="0"/>
              <a:t>finalized </a:t>
            </a:r>
            <a:r>
              <a:rPr lang="en-US" dirty="0"/>
              <a:t>for </a:t>
            </a:r>
            <a:r>
              <a:rPr lang="en-US" dirty="0" smtClean="0"/>
              <a:t>use</a:t>
            </a:r>
          </a:p>
          <a:p>
            <a:pPr lvl="2"/>
            <a:r>
              <a:rPr lang="en-US" dirty="0" smtClean="0"/>
              <a:t>already </a:t>
            </a:r>
            <a:r>
              <a:rPr lang="en-US" dirty="0"/>
              <a:t>previewed by the MAP with </a:t>
            </a:r>
            <a:r>
              <a:rPr lang="en-US" dirty="0" smtClean="0"/>
              <a:t>support</a:t>
            </a:r>
          </a:p>
          <a:p>
            <a:pPr lvl="2"/>
            <a:r>
              <a:rPr lang="en-US" dirty="0" smtClean="0"/>
              <a:t>Minimize burden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71B74-290C-40FB-BA5A-7CB392BF47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6271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 Input and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www.cms.gov/Medicare/Quality-Initiatives-Patient-Assessment-Instruments/Post-Acute-Care-Quality-Initiatives/IMPACT-Act-of-2014-and-Cross-Setting-Measures.html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>
                <a:hlinkClick r:id="rId3"/>
              </a:rPr>
              <a:t>PACQualityInitiative@cms.hhs.gov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71B74-290C-40FB-BA5A-7CB392BF47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9894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solidFill>
                <a:srgbClr val="084A9C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84A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71B74-290C-40FB-BA5A-7CB392BF47CC}" type="slidenum">
              <a:rPr lang="en-US" smtClean="0"/>
              <a:t>23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803545"/>
            <a:ext cx="6894978" cy="474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60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Applicable PAC settings and Prospective Payment Systems (PPS):</a:t>
            </a:r>
          </a:p>
          <a:p>
            <a:pPr lvl="1"/>
            <a:r>
              <a:rPr lang="en-US" sz="2400" dirty="0" smtClean="0">
                <a:solidFill>
                  <a:srgbClr val="000099"/>
                </a:solidFill>
              </a:rPr>
              <a:t>Home health agencies (HHA)</a:t>
            </a:r>
            <a:r>
              <a:rPr lang="en-US" sz="2400" dirty="0" smtClean="0"/>
              <a:t> </a:t>
            </a:r>
            <a:r>
              <a:rPr lang="en-US" sz="2400" dirty="0"/>
              <a:t>under section 1895</a:t>
            </a:r>
          </a:p>
          <a:p>
            <a:pPr lvl="1"/>
            <a:r>
              <a:rPr lang="en-US" sz="2400" dirty="0" smtClean="0">
                <a:solidFill>
                  <a:srgbClr val="000099"/>
                </a:solidFill>
              </a:rPr>
              <a:t>Skilled nursing facilities (SNF)</a:t>
            </a:r>
            <a:r>
              <a:rPr lang="en-US" sz="2400" dirty="0" smtClean="0"/>
              <a:t> under section </a:t>
            </a:r>
            <a:r>
              <a:rPr lang="en-US" sz="2400" dirty="0"/>
              <a:t>1888(e)</a:t>
            </a:r>
          </a:p>
          <a:p>
            <a:pPr lvl="1"/>
            <a:r>
              <a:rPr lang="en-US" sz="2400" dirty="0" smtClean="0">
                <a:solidFill>
                  <a:srgbClr val="000099"/>
                </a:solidFill>
              </a:rPr>
              <a:t>Inpatient rehabilitation facilities (IRF)</a:t>
            </a:r>
            <a:r>
              <a:rPr lang="en-US" sz="2400" dirty="0" smtClean="0"/>
              <a:t> under section </a:t>
            </a:r>
            <a:r>
              <a:rPr lang="en-US" sz="2400" dirty="0"/>
              <a:t>1886(j)</a:t>
            </a:r>
          </a:p>
          <a:p>
            <a:pPr lvl="1"/>
            <a:r>
              <a:rPr lang="en-US" sz="2400" dirty="0" smtClean="0">
                <a:solidFill>
                  <a:srgbClr val="000099"/>
                </a:solidFill>
              </a:rPr>
              <a:t>Long-term care hospitals (LTCH)</a:t>
            </a:r>
            <a:r>
              <a:rPr lang="en-US" sz="2400" dirty="0" smtClean="0"/>
              <a:t> </a:t>
            </a:r>
            <a:r>
              <a:rPr lang="en-US" sz="2400" dirty="0"/>
              <a:t>under section 1886(m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2000" y="6096000"/>
            <a:ext cx="533400" cy="457200"/>
          </a:xfrm>
          <a:prstGeom prst="rect">
            <a:avLst/>
          </a:prstGeom>
        </p:spPr>
        <p:txBody>
          <a:bodyPr/>
          <a:lstStyle/>
          <a:p>
            <a:fld id="{CA538793-F95B-4CFC-9A87-DBAD57B24C1D}" type="slidenum">
              <a:rPr lang="en-US" smtClean="0">
                <a:solidFill>
                  <a:srgbClr val="003399"/>
                </a:solidFill>
              </a:rPr>
              <a:pPr/>
              <a:t>3</a:t>
            </a:fld>
            <a:endParaRPr lang="en-US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79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764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Applicable PAC assessment instruments </a:t>
            </a:r>
          </a:p>
          <a:p>
            <a:pPr lvl="1"/>
            <a:r>
              <a:rPr lang="en-US" sz="2400" dirty="0">
                <a:solidFill>
                  <a:srgbClr val="000099"/>
                </a:solidFill>
              </a:rPr>
              <a:t>HHA: </a:t>
            </a:r>
            <a:r>
              <a:rPr lang="en-US" sz="2400" dirty="0"/>
              <a:t>Outcome and Assessment Information Set (OASIS) or any successor regulation</a:t>
            </a:r>
          </a:p>
          <a:p>
            <a:pPr lvl="1"/>
            <a:r>
              <a:rPr lang="en-US" sz="2400" dirty="0">
                <a:solidFill>
                  <a:srgbClr val="000099"/>
                </a:solidFill>
              </a:rPr>
              <a:t>SNF: </a:t>
            </a:r>
            <a:r>
              <a:rPr lang="en-US" sz="2400" dirty="0"/>
              <a:t>assessment specified under section 1819(b)(3)</a:t>
            </a:r>
          </a:p>
          <a:p>
            <a:pPr lvl="1"/>
            <a:r>
              <a:rPr lang="en-US" sz="2400" dirty="0">
                <a:solidFill>
                  <a:srgbClr val="000099"/>
                </a:solidFill>
              </a:rPr>
              <a:t>IRF: </a:t>
            </a:r>
            <a:r>
              <a:rPr lang="en-US" sz="2400" dirty="0"/>
              <a:t>any Medicare beneficiary assessment instrument established by the Secretary for purposes of section 1886(j)</a:t>
            </a:r>
          </a:p>
          <a:p>
            <a:pPr lvl="1"/>
            <a:r>
              <a:rPr lang="en-US" sz="2400" dirty="0">
                <a:solidFill>
                  <a:srgbClr val="000099"/>
                </a:solidFill>
              </a:rPr>
              <a:t>LTCH: </a:t>
            </a:r>
            <a:r>
              <a:rPr lang="en-US" sz="2400" dirty="0"/>
              <a:t>any Medicare beneficiary assessment instrument used to collect data elements to calculate quality measures, including for purposes of section 1886(m)(5)(C)</a:t>
            </a:r>
          </a:p>
          <a:p>
            <a:endParaRPr lang="en-US" sz="2000" dirty="0">
              <a:solidFill>
                <a:srgbClr val="000000"/>
              </a:solidFill>
            </a:endParaRP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2000" y="6096000"/>
            <a:ext cx="533400" cy="457200"/>
          </a:xfrm>
          <a:prstGeom prst="rect">
            <a:avLst/>
          </a:prstGeom>
        </p:spPr>
        <p:txBody>
          <a:bodyPr/>
          <a:lstStyle/>
          <a:p>
            <a:fld id="{CA538793-F95B-4CFC-9A87-DBAD57B24C1D}" type="slidenum">
              <a:rPr lang="en-US" smtClean="0">
                <a:solidFill>
                  <a:srgbClr val="003399"/>
                </a:solidFill>
              </a:rPr>
              <a:pPr/>
              <a:t>4</a:t>
            </a:fld>
            <a:endParaRPr lang="en-US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63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Standardized Assessment Data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>
                <a:solidFill>
                  <a:srgbClr val="000099"/>
                </a:solidFill>
                <a:latin typeface="Arial"/>
              </a:rPr>
              <a:t>IMPACT Act </a:t>
            </a:r>
            <a:r>
              <a:rPr lang="en-US" sz="2000" dirty="0"/>
              <a:t>added new section 1899(B) to Title XVIII of the Social Security Act (SSA)</a:t>
            </a:r>
          </a:p>
          <a:p>
            <a:r>
              <a:rPr lang="en-US" sz="2000" dirty="0" smtClean="0"/>
              <a:t>Post-Acute Care (PAC) providers must report:</a:t>
            </a:r>
          </a:p>
          <a:p>
            <a:pPr lvl="1"/>
            <a:r>
              <a:rPr lang="en-US" sz="2000" dirty="0" smtClean="0"/>
              <a:t>Standardized assessment data</a:t>
            </a:r>
          </a:p>
          <a:p>
            <a:pPr lvl="1"/>
            <a:r>
              <a:rPr lang="en-US" sz="2000" dirty="0" smtClean="0"/>
              <a:t>Data on quality measures</a:t>
            </a:r>
          </a:p>
          <a:p>
            <a:pPr lvl="1"/>
            <a:r>
              <a:rPr lang="en-US" sz="2000" dirty="0" smtClean="0"/>
              <a:t>Data on resource use and other measures</a:t>
            </a:r>
          </a:p>
          <a:p>
            <a:r>
              <a:rPr lang="en-US" sz="2000" dirty="0" smtClean="0"/>
              <a:t>The data must be standardized and interoperable to allow for the:</a:t>
            </a:r>
          </a:p>
          <a:p>
            <a:pPr lvl="1"/>
            <a:r>
              <a:rPr lang="en-US" sz="2000" dirty="0" smtClean="0"/>
              <a:t>Exchange of data using common standards and definitions</a:t>
            </a:r>
          </a:p>
          <a:p>
            <a:pPr lvl="1"/>
            <a:r>
              <a:rPr lang="en-US" sz="2000" dirty="0" smtClean="0"/>
              <a:t>Facilitation of care coordination</a:t>
            </a:r>
          </a:p>
          <a:p>
            <a:pPr lvl="1"/>
            <a:r>
              <a:rPr lang="en-US" sz="2000" dirty="0" smtClean="0"/>
              <a:t>Improvement of Medicare beneficiary outcomes</a:t>
            </a:r>
          </a:p>
          <a:p>
            <a:r>
              <a:rPr lang="en-US" sz="2000" dirty="0" smtClean="0"/>
              <a:t>PAC assessment instruments must be modified to:</a:t>
            </a:r>
          </a:p>
          <a:p>
            <a:pPr lvl="1"/>
            <a:r>
              <a:rPr lang="en-US" sz="2000" dirty="0" smtClean="0"/>
              <a:t>Enable the submission of standardized data</a:t>
            </a:r>
          </a:p>
          <a:p>
            <a:pPr lvl="1"/>
            <a:r>
              <a:rPr lang="en-US" sz="2000" dirty="0" smtClean="0"/>
              <a:t>Compare data across all applicable providers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2000" y="6096000"/>
            <a:ext cx="533400" cy="457200"/>
          </a:xfrm>
          <a:prstGeom prst="rect">
            <a:avLst/>
          </a:prstGeom>
        </p:spPr>
        <p:txBody>
          <a:bodyPr/>
          <a:lstStyle/>
          <a:p>
            <a:fld id="{CA538793-F95B-4CFC-9A87-DBAD57B24C1D}" type="slidenum">
              <a:rPr lang="en-US" smtClean="0">
                <a:solidFill>
                  <a:srgbClr val="003399"/>
                </a:solidFill>
              </a:rPr>
              <a:pPr/>
              <a:t>5</a:t>
            </a:fld>
            <a:endParaRPr lang="en-US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13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Standardized Patient Assessment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Autofit/>
          </a:bodyPr>
          <a:lstStyle/>
          <a:p>
            <a:r>
              <a:rPr lang="en-US" sz="2000" dirty="0" smtClean="0"/>
              <a:t>Requirements for reporting assessment data:</a:t>
            </a:r>
          </a:p>
          <a:p>
            <a:pPr lvl="1"/>
            <a:r>
              <a:rPr lang="en-US" sz="2000" dirty="0" smtClean="0"/>
              <a:t>Providers must submit standardized assessment data through PAC assessment instruments under </a:t>
            </a:r>
            <a:r>
              <a:rPr lang="en-US" sz="2000" dirty="0"/>
              <a:t>applicable reporting </a:t>
            </a:r>
            <a:r>
              <a:rPr lang="en-US" sz="2000" dirty="0" smtClean="0"/>
              <a:t>provisions</a:t>
            </a:r>
            <a:endParaRPr lang="en-US" sz="2000" dirty="0"/>
          </a:p>
          <a:p>
            <a:pPr lvl="1"/>
            <a:r>
              <a:rPr lang="en-US" sz="2000" dirty="0"/>
              <a:t>The data must be </a:t>
            </a:r>
            <a:r>
              <a:rPr lang="en-US" sz="2000" dirty="0" smtClean="0"/>
              <a:t>submitted with respect to admission </a:t>
            </a:r>
            <a:r>
              <a:rPr lang="en-US" sz="2000" dirty="0"/>
              <a:t>and discharge </a:t>
            </a:r>
            <a:r>
              <a:rPr lang="en-US" sz="2000" dirty="0" smtClean="0"/>
              <a:t>for each patient, </a:t>
            </a:r>
            <a:r>
              <a:rPr lang="en-US" sz="2000" dirty="0"/>
              <a:t>or more frequently as </a:t>
            </a:r>
            <a:r>
              <a:rPr lang="en-US" sz="2000" dirty="0" smtClean="0"/>
              <a:t>required</a:t>
            </a:r>
          </a:p>
          <a:p>
            <a:pPr marL="341312" lvl="1" indent="0">
              <a:buNone/>
            </a:pPr>
            <a:endParaRPr lang="en-US" sz="2000" dirty="0" smtClean="0"/>
          </a:p>
          <a:p>
            <a:r>
              <a:rPr lang="en-US" sz="2000" dirty="0" smtClean="0"/>
              <a:t>Data categories:</a:t>
            </a:r>
          </a:p>
          <a:p>
            <a:pPr lvl="1"/>
            <a:r>
              <a:rPr lang="en-US" sz="2000" dirty="0" smtClean="0"/>
              <a:t>Functional status</a:t>
            </a:r>
          </a:p>
          <a:p>
            <a:pPr lvl="1"/>
            <a:r>
              <a:rPr lang="en-US" sz="2000" dirty="0" smtClean="0"/>
              <a:t>Cognitive function and mental status</a:t>
            </a:r>
            <a:endParaRPr lang="en-US" sz="2000" dirty="0"/>
          </a:p>
          <a:p>
            <a:pPr lvl="1"/>
            <a:r>
              <a:rPr lang="en-US" sz="2000" dirty="0" smtClean="0"/>
              <a:t>Special </a:t>
            </a:r>
            <a:r>
              <a:rPr lang="en-US" sz="2000" dirty="0"/>
              <a:t>services, treatments, and </a:t>
            </a:r>
            <a:r>
              <a:rPr lang="en-US" sz="2000" dirty="0" smtClean="0"/>
              <a:t>interventions</a:t>
            </a:r>
            <a:endParaRPr lang="en-US" sz="2000" dirty="0"/>
          </a:p>
          <a:p>
            <a:pPr lvl="1"/>
            <a:r>
              <a:rPr lang="en-US" sz="2000" dirty="0" smtClean="0"/>
              <a:t>Medical </a:t>
            </a:r>
            <a:r>
              <a:rPr lang="en-US" sz="2000" dirty="0"/>
              <a:t>conditions and </a:t>
            </a:r>
            <a:r>
              <a:rPr lang="en-US" sz="2000" dirty="0" smtClean="0"/>
              <a:t>co-morbidities</a:t>
            </a:r>
          </a:p>
          <a:p>
            <a:pPr lvl="1"/>
            <a:r>
              <a:rPr lang="en-US" sz="2000" dirty="0" smtClean="0"/>
              <a:t>Impairments</a:t>
            </a:r>
          </a:p>
          <a:p>
            <a:pPr lvl="1"/>
            <a:r>
              <a:rPr lang="en-US" sz="2000" dirty="0" smtClean="0"/>
              <a:t>Other </a:t>
            </a:r>
            <a:r>
              <a:rPr lang="en-US" sz="2000" dirty="0"/>
              <a:t>categories </a:t>
            </a:r>
            <a:r>
              <a:rPr lang="en-US" sz="2000" dirty="0" smtClean="0"/>
              <a:t>required by </a:t>
            </a:r>
            <a:r>
              <a:rPr lang="en-US" sz="2000" dirty="0"/>
              <a:t>the </a:t>
            </a:r>
            <a:r>
              <a:rPr lang="en-US" sz="2000" dirty="0" smtClean="0"/>
              <a:t>Secretary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2000" y="6400800"/>
            <a:ext cx="533400" cy="152400"/>
          </a:xfrm>
          <a:prstGeom prst="rect">
            <a:avLst/>
          </a:prstGeom>
        </p:spPr>
        <p:txBody>
          <a:bodyPr/>
          <a:lstStyle/>
          <a:p>
            <a:fld id="{CA538793-F95B-4CFC-9A87-DBAD57B24C1D}" type="slidenum">
              <a:rPr lang="en-US" smtClean="0">
                <a:solidFill>
                  <a:srgbClr val="003399"/>
                </a:solidFill>
              </a:rPr>
              <a:pPr/>
              <a:t>6</a:t>
            </a:fld>
            <a:endParaRPr lang="en-US">
              <a:solidFill>
                <a:srgbClr val="00339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24600" y="4714963"/>
            <a:ext cx="2590800" cy="20313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>
            <a:solidFill>
              <a:srgbClr val="FF6600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Use of Standardized Assessment Data: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HHAs</a:t>
            </a:r>
            <a:r>
              <a:rPr lang="en-US" dirty="0">
                <a:solidFill>
                  <a:schemeClr val="bg1"/>
                </a:solidFill>
              </a:rPr>
              <a:t>: no later than January 1, 2019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SNFs, IRFs, and LTCHs: no later than October 1, </a:t>
            </a:r>
            <a:r>
              <a:rPr lang="en-US" dirty="0" smtClean="0">
                <a:solidFill>
                  <a:schemeClr val="bg1"/>
                </a:solidFill>
              </a:rPr>
              <a:t>2018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59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Specified Application </a:t>
            </a:r>
            <a:r>
              <a:rPr lang="en-US" dirty="0" smtClean="0"/>
              <a:t>Dates by </a:t>
            </a:r>
            <a:br>
              <a:rPr lang="en-US" dirty="0" smtClean="0"/>
            </a:br>
            <a:r>
              <a:rPr lang="en-US" dirty="0" smtClean="0"/>
              <a:t>Quality </a:t>
            </a:r>
            <a:r>
              <a:rPr lang="en-US" dirty="0"/>
              <a:t>Measure Domains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696200" cy="46482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Functional status, cognitive function, and changes in function and cognitive function</a:t>
            </a:r>
            <a:endParaRPr lang="en-US" dirty="0"/>
          </a:p>
          <a:p>
            <a:pPr lvl="0"/>
            <a:r>
              <a:rPr lang="en-US" dirty="0" smtClean="0"/>
              <a:t>Skin integrity and changes in skin integrity</a:t>
            </a:r>
            <a:endParaRPr lang="en-US" dirty="0"/>
          </a:p>
          <a:p>
            <a:r>
              <a:rPr lang="en-US" dirty="0" smtClean="0"/>
              <a:t>Medication reconciliation</a:t>
            </a:r>
            <a:endParaRPr lang="en-US" dirty="0"/>
          </a:p>
          <a:p>
            <a:pPr lvl="0"/>
            <a:r>
              <a:rPr lang="en-US" dirty="0">
                <a:solidFill>
                  <a:prstClr val="black"/>
                </a:solidFill>
              </a:rPr>
              <a:t>Incidence of major </a:t>
            </a:r>
            <a:r>
              <a:rPr lang="en-US" dirty="0" smtClean="0">
                <a:solidFill>
                  <a:prstClr val="black"/>
                </a:solidFill>
              </a:rPr>
              <a:t>falls</a:t>
            </a:r>
            <a:endParaRPr lang="en-US" dirty="0">
              <a:solidFill>
                <a:prstClr val="black"/>
              </a:solidFill>
            </a:endParaRPr>
          </a:p>
          <a:p>
            <a:pPr lvl="0"/>
            <a:r>
              <a:rPr lang="en-US" dirty="0">
                <a:solidFill>
                  <a:prstClr val="black"/>
                </a:solidFill>
              </a:rPr>
              <a:t>Communicating the existence of and providing for the transfer of health information and care </a:t>
            </a:r>
            <a:r>
              <a:rPr lang="en-US" dirty="0" smtClean="0">
                <a:solidFill>
                  <a:prstClr val="black"/>
                </a:solidFill>
              </a:rPr>
              <a:t>preferences</a:t>
            </a:r>
            <a:endParaRPr lang="en-US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2000" y="6096000"/>
            <a:ext cx="533400" cy="457200"/>
          </a:xfrm>
          <a:prstGeom prst="rect">
            <a:avLst/>
          </a:prstGeom>
        </p:spPr>
        <p:txBody>
          <a:bodyPr/>
          <a:lstStyle/>
          <a:p>
            <a:fld id="{CA538793-F95B-4CFC-9A87-DBAD57B24C1D}" type="slidenum">
              <a:rPr lang="en-US" smtClean="0">
                <a:solidFill>
                  <a:srgbClr val="003399"/>
                </a:solidFill>
              </a:rPr>
              <a:pPr/>
              <a:t>7</a:t>
            </a:fld>
            <a:endParaRPr lang="en-US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0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Use and Other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000" dirty="0" smtClean="0"/>
          </a:p>
          <a:p>
            <a:pPr lvl="1"/>
            <a:r>
              <a:rPr lang="en-US" sz="2400" dirty="0" smtClean="0"/>
              <a:t>Resource use and other measures will be specified for reporting, which may </a:t>
            </a:r>
            <a:r>
              <a:rPr lang="en-US" sz="2400" dirty="0"/>
              <a:t>include standardized assessment data in addition to </a:t>
            </a:r>
            <a:r>
              <a:rPr lang="en-US" sz="2400" dirty="0" smtClean="0"/>
              <a:t>claims data</a:t>
            </a:r>
            <a:r>
              <a:rPr lang="en-US" sz="2400" dirty="0"/>
              <a:t>. </a:t>
            </a:r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Resource use and other measure domains include: </a:t>
            </a:r>
          </a:p>
          <a:p>
            <a:pPr lvl="2"/>
            <a:r>
              <a:rPr lang="en-US" dirty="0" smtClean="0"/>
              <a:t>Total estimated Medicare </a:t>
            </a:r>
            <a:r>
              <a:rPr lang="en-US" dirty="0"/>
              <a:t>spending per </a:t>
            </a:r>
            <a:r>
              <a:rPr lang="en-US" dirty="0" smtClean="0"/>
              <a:t>beneficiary</a:t>
            </a:r>
            <a:endParaRPr lang="en-US" dirty="0"/>
          </a:p>
          <a:p>
            <a:pPr lvl="2"/>
            <a:r>
              <a:rPr lang="en-US" dirty="0" smtClean="0"/>
              <a:t>Discharge </a:t>
            </a:r>
            <a:r>
              <a:rPr lang="en-US" dirty="0"/>
              <a:t>to </a:t>
            </a:r>
            <a:r>
              <a:rPr lang="en-US" dirty="0" smtClean="0"/>
              <a:t>community</a:t>
            </a:r>
            <a:endParaRPr lang="en-US" dirty="0"/>
          </a:p>
          <a:p>
            <a:pPr lvl="2"/>
            <a:r>
              <a:rPr lang="en-US" dirty="0" smtClean="0"/>
              <a:t>Measures </a:t>
            </a:r>
            <a:r>
              <a:rPr lang="en-US" dirty="0"/>
              <a:t>to reflect all-condition </a:t>
            </a:r>
            <a:r>
              <a:rPr lang="en-US" dirty="0" smtClean="0"/>
              <a:t>risk-adjusted potentially </a:t>
            </a:r>
            <a:r>
              <a:rPr lang="en-US" dirty="0"/>
              <a:t>preventable hospital readmission </a:t>
            </a:r>
            <a:r>
              <a:rPr lang="en-US" dirty="0" smtClean="0"/>
              <a:t>rates</a:t>
            </a:r>
          </a:p>
          <a:p>
            <a:pPr lvl="2"/>
            <a:endParaRPr lang="en-US" sz="2000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2000" y="6400800"/>
            <a:ext cx="533400" cy="152400"/>
          </a:xfrm>
          <a:prstGeom prst="rect">
            <a:avLst/>
          </a:prstGeom>
        </p:spPr>
        <p:txBody>
          <a:bodyPr/>
          <a:lstStyle/>
          <a:p>
            <a:fld id="{CA538793-F95B-4CFC-9A87-DBAD57B24C1D}" type="slidenum">
              <a:rPr lang="en-US" smtClean="0">
                <a:solidFill>
                  <a:srgbClr val="003399"/>
                </a:solidFill>
              </a:rPr>
              <a:pPr/>
              <a:t>8</a:t>
            </a:fld>
            <a:endParaRPr lang="en-US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31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(1)Measurement Implementation Phases</a:t>
            </a:r>
          </a:p>
          <a:p>
            <a:pPr marL="0" indent="0">
              <a:buNone/>
            </a:pPr>
            <a:r>
              <a:rPr lang="en-US" dirty="0" smtClean="0"/>
              <a:t>	(A)Initial Implementation Phase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(i) measure specification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(ii)data collection</a:t>
            </a:r>
          </a:p>
          <a:p>
            <a:pPr marL="0" indent="0">
              <a:buNone/>
            </a:pPr>
            <a:r>
              <a:rPr lang="en-US" dirty="0" smtClean="0"/>
              <a:t>       (B) Second Implementation Phase – feedback reports to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PAC providers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(C) Third Implementation Phase – public reporting of PAC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providers' performance</a:t>
            </a:r>
          </a:p>
          <a:p>
            <a:pPr marL="0" indent="0">
              <a:buNone/>
            </a:pPr>
            <a:r>
              <a:rPr lang="en-US" dirty="0" smtClean="0"/>
              <a:t>(2) Consensus-based Entity</a:t>
            </a:r>
          </a:p>
          <a:p>
            <a:pPr marL="0" indent="0">
              <a:buNone/>
            </a:pPr>
            <a:r>
              <a:rPr lang="en-US" dirty="0" smtClean="0"/>
              <a:t>(3) Treatment of Application of Pre-Rulemaking Process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(</a:t>
            </a:r>
            <a:r>
              <a:rPr lang="en-US" sz="3100" dirty="0"/>
              <a:t>e) Measurement Implementation Phases; Selection of Quality Measures and Resource Use and Other Measures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74525" y="6382350"/>
            <a:ext cx="990600" cy="365125"/>
          </a:xfrm>
          <a:prstGeom prst="rect">
            <a:avLst/>
          </a:prstGeom>
        </p:spPr>
        <p:txBody>
          <a:bodyPr/>
          <a:lstStyle/>
          <a:p>
            <a:fld id="{E8555075-F7D8-774D-92CE-0FFE5404D32F}" type="slidenum">
              <a:rPr lang="en-US" sz="1200" smtClean="0">
                <a:solidFill>
                  <a:prstClr val="black"/>
                </a:solidFill>
              </a:rPr>
              <a:pPr/>
              <a:t>9</a:t>
            </a:fld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21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ZEByp_qXUaPbF90.9e3Uw"/>
</p:tagLst>
</file>

<file path=ppt/theme/theme1.xml><?xml version="1.0" encoding="utf-8"?>
<a:theme xmlns:a="http://schemas.openxmlformats.org/drawingml/2006/main" name="CMS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6831</TotalTime>
  <Words>1318</Words>
  <Application>Microsoft Office PowerPoint</Application>
  <PresentationFormat>On-screen Show (4:3)</PresentationFormat>
  <Paragraphs>265</Paragraphs>
  <Slides>23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CMS_template</vt:lpstr>
      <vt:lpstr>think-cell Slide</vt:lpstr>
      <vt:lpstr> IMPACT ACT OF 2014 </vt:lpstr>
      <vt:lpstr>Improving Medicare Post-Acute Care Transformation (IMPACT) Act of 2014</vt:lpstr>
      <vt:lpstr>Definitions</vt:lpstr>
      <vt:lpstr>Definitions (continued)</vt:lpstr>
      <vt:lpstr>Requirements for Standardized Assessment Data </vt:lpstr>
      <vt:lpstr>Standardized Patient Assessment Data</vt:lpstr>
      <vt:lpstr>Specified Application Dates by  Quality Measure Domains</vt:lpstr>
      <vt:lpstr>Resource Use and Other Measures</vt:lpstr>
      <vt:lpstr> (e) Measurement Implementation Phases; Selection of Quality Measures and Resource Use and Other Measures  </vt:lpstr>
      <vt:lpstr>SNF QRP Established</vt:lpstr>
      <vt:lpstr>Data Standardization: PAC-PRD and the CARE Tool: Background</vt:lpstr>
      <vt:lpstr>PAC PRD &amp; the Care Tool: Informed Concepts</vt:lpstr>
      <vt:lpstr>More About CARE</vt:lpstr>
      <vt:lpstr>Standardized Assessment Data Elements</vt:lpstr>
      <vt:lpstr>One Response: Many Uses</vt:lpstr>
      <vt:lpstr> Data Elements: Standardization </vt:lpstr>
      <vt:lpstr> Keeping in Mind, the Ideal State</vt:lpstr>
      <vt:lpstr>CMS Framework for Measurement</vt:lpstr>
      <vt:lpstr>Measure Domains &amp; Measures Under Consideration </vt:lpstr>
      <vt:lpstr> Measure Domains &amp; Measures Under Consideration </vt:lpstr>
      <vt:lpstr>Measures Under Consideration: Phased Approach</vt:lpstr>
      <vt:lpstr>Stakeholder Input and Comments</vt:lpstr>
      <vt:lpstr>Questions</vt:lpstr>
    </vt:vector>
  </TitlesOfParts>
  <Company>CMS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CMS</dc:creator>
  <cp:lastModifiedBy>Tara McMullen</cp:lastModifiedBy>
  <cp:revision>394</cp:revision>
  <cp:lastPrinted>2014-07-31T18:41:55Z</cp:lastPrinted>
  <dcterms:created xsi:type="dcterms:W3CDTF">2012-02-10T20:51:24Z</dcterms:created>
  <dcterms:modified xsi:type="dcterms:W3CDTF">2015-02-19T19:11:30Z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-68937355</vt:i4>
  </property>
  <property fmtid="{D5CDD505-2E9C-101B-9397-08002B2CF9AE}" pid="3" name="_NewReviewCycle">
    <vt:lpwstr/>
  </property>
  <property fmtid="{D5CDD505-2E9C-101B-9397-08002B2CF9AE}" pid="4" name="_EmailSubject">
    <vt:lpwstr>website updates</vt:lpwstr>
  </property>
  <property fmtid="{D5CDD505-2E9C-101B-9397-08002B2CF9AE}" pid="5" name="_AuthorEmail">
    <vt:lpwstr>Tara.McMullen@cms.hhs.gov</vt:lpwstr>
  </property>
  <property fmtid="{D5CDD505-2E9C-101B-9397-08002B2CF9AE}" pid="6" name="_AuthorEmailDisplayName">
    <vt:lpwstr>McMullen, Tara L. (CMS/CCSQ)</vt:lpwstr>
  </property>
  <property fmtid="{D5CDD505-2E9C-101B-9397-08002B2CF9AE}" pid="7" name="_PreviousAdHocReviewCycleID">
    <vt:i4>118469188</vt:i4>
  </property>
</Properties>
</file>